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slide+xml" PartName="/ppt/slides/slide35.xml"/>
  <Override ContentType="application/vnd.openxmlformats-officedocument.presentationml.slide+xml" PartName="/ppt/slides/slide36.xml"/>
  <Override ContentType="application/vnd.openxmlformats-officedocument.presentationml.slide+xml" PartName="/ppt/slides/slide37.xml"/>
  <Override ContentType="application/vnd.openxmlformats-officedocument.presentationml.slide+xml" PartName="/ppt/slides/slide38.xml"/>
  <Override ContentType="application/vnd.openxmlformats-officedocument.presentationml.slide+xml" PartName="/ppt/slides/slide39.xml"/>
  <Override ContentType="application/vnd.openxmlformats-officedocument.presentationml.slide+xml" PartName="/ppt/slides/slide40.xml"/>
  <Override ContentType="application/vnd.openxmlformats-officedocument.presentationml.slide+xml" PartName="/ppt/slides/slide41.xml"/>
  <Override ContentType="application/vnd.openxmlformats-officedocument.presentationml.slide+xml" PartName="/ppt/slides/slide42.xml"/>
  <Override ContentType="application/vnd.openxmlformats-officedocument.presentationml.slide+xml" PartName="/ppt/slides/slide43.xml"/>
  <Override ContentType="application/vnd.openxmlformats-officedocument.presentationml.slide+xml" PartName="/ppt/slides/slide44.xml"/>
  <Override ContentType="application/vnd.openxmlformats-officedocument.presentationml.slide+xml" PartName="/ppt/slides/slide45.xml"/>
  <Override ContentType="application/vnd.openxmlformats-officedocument.presentationml.slide+xml" PartName="/ppt/slides/slide46.xml"/>
  <Override ContentType="application/vnd.openxmlformats-officedocument.presentationml.slide+xml" PartName="/ppt/slides/slide4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Lst>
  <p:sldSz cx="18288000" cy="10287000"/>
  <p:notesSz cx="6858000" cy="9144000"/>
  <p:embeddedFontLst>
    <p:embeddedFont>
      <p:font typeface="Public Sans Bold" charset="1" panose="00000000000000000000"/>
      <p:regular r:id="rId53"/>
    </p:embeddedFont>
    <p:embeddedFont>
      <p:font typeface="Lato" charset="1" panose="020F0502020204030203"/>
      <p:regular r:id="rId54"/>
    </p:embeddedFont>
    <p:embeddedFont>
      <p:font typeface="Public Sans" charset="1" panose="00000000000000000000"/>
      <p:regular r:id="rId55"/>
    </p:embeddedFont>
    <p:embeddedFont>
      <p:font typeface="Lato Bold" charset="1" panose="020F0502020204030203"/>
      <p:regular r:id="rId5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slides/slide35.xml" Type="http://schemas.openxmlformats.org/officeDocument/2006/relationships/slide"/><Relationship Id="rId41" Target="slides/slide36.xml" Type="http://schemas.openxmlformats.org/officeDocument/2006/relationships/slide"/><Relationship Id="rId42" Target="slides/slide37.xml" Type="http://schemas.openxmlformats.org/officeDocument/2006/relationships/slide"/><Relationship Id="rId43" Target="slides/slide38.xml" Type="http://schemas.openxmlformats.org/officeDocument/2006/relationships/slide"/><Relationship Id="rId44" Target="slides/slide39.xml" Type="http://schemas.openxmlformats.org/officeDocument/2006/relationships/slide"/><Relationship Id="rId45" Target="slides/slide40.xml" Type="http://schemas.openxmlformats.org/officeDocument/2006/relationships/slide"/><Relationship Id="rId46" Target="slides/slide41.xml" Type="http://schemas.openxmlformats.org/officeDocument/2006/relationships/slide"/><Relationship Id="rId47" Target="slides/slide42.xml" Type="http://schemas.openxmlformats.org/officeDocument/2006/relationships/slide"/><Relationship Id="rId48" Target="slides/slide43.xml" Type="http://schemas.openxmlformats.org/officeDocument/2006/relationships/slide"/><Relationship Id="rId49" Target="slides/slide44.xml" Type="http://schemas.openxmlformats.org/officeDocument/2006/relationships/slide"/><Relationship Id="rId5" Target="tableStyles.xml" Type="http://schemas.openxmlformats.org/officeDocument/2006/relationships/tableStyles"/><Relationship Id="rId50" Target="slides/slide45.xml" Type="http://schemas.openxmlformats.org/officeDocument/2006/relationships/slide"/><Relationship Id="rId51" Target="slides/slide46.xml" Type="http://schemas.openxmlformats.org/officeDocument/2006/relationships/slide"/><Relationship Id="rId52" Target="slides/slide47.xml" Type="http://schemas.openxmlformats.org/officeDocument/2006/relationships/slide"/><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ai.stanford.edu/~nilsson/OnlinePubs-Nils/PublishedPapers/astar.pdf" TargetMode="External" Type="http://schemas.openxmlformats.org/officeDocument/2006/relationships/hyperlink"/></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direct.mit.edu/books/monograph/3132/PerceptronsAn-Introduction-to-Computational" TargetMode="External" Type="http://schemas.openxmlformats.org/officeDocument/2006/relationships/hyperlink"/></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www.iro.umontreal.ca/~vincentp/ift3395/lectures/backprop_old.pdf" TargetMode="External" Type="http://schemas.openxmlformats.org/officeDocument/2006/relationships/hyperlink"/><Relationship Id="rId4" Target="../media/image6.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playground.tensorflow.org" TargetMode="External" Type="http://schemas.openxmlformats.org/officeDocument/2006/relationships/hyperlink"/></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png" Type="http://schemas.openxmlformats.org/officeDocument/2006/relationships/image"/><Relationship Id="rId4" Target="https://yann.lecun.com/exdb/publis/pdf/lecun-01a.pdf"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hsv.ai/subscribe/" TargetMode="External" Type="http://schemas.openxmlformats.org/officeDocument/2006/relationships/hyperlink"/></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https://stanford.edu/~shervine/teaching/cs-230/cheatsheet-recurrent-neural-networks" TargetMode="External" Type="http://schemas.openxmlformats.org/officeDocument/2006/relationships/hyperlink"/></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arxiv.org/pdf/1706.03762" TargetMode="External" Type="http://schemas.openxmlformats.org/officeDocument/2006/relationships/hyperlink"/></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www.washingtonpost.com/technology/2023/04/24/driverless-cars-san-francisco/" TargetMode="External" Type="http://schemas.openxmlformats.org/officeDocument/2006/relationships/hyperlink"/><Relationship Id="rId4" Target="https://www.azcentral.com/story/news/local/phoenix/2023/04/27/driverless-waymo-cars-phoenix-neighborhoods/70152066007/" TargetMode="External" Type="http://schemas.openxmlformats.org/officeDocument/2006/relationships/hyperlink"/><Relationship Id="rId5" Target="https://www.youtube.com/watch?v=Xvs0K1LG1ac" TargetMode="External" Type="http://schemas.openxmlformats.org/officeDocument/2006/relationships/hyperlink"/><Relationship Id="rId6" Target="https://www.cnn.com/2025/01/07/business/waymo-circles-delay/index.html" TargetMode="External" Type="http://schemas.openxmlformats.org/officeDocument/2006/relationships/hyperlink"/><Relationship Id="rId7" Target="https://www.cnn.com/2023/08/14/business/driverless-cars-san-francisco-cruise/index.html" TargetMode="External" Type="http://schemas.openxmlformats.org/officeDocument/2006/relationships/hyperlink"/><Relationship Id="rId8" Target="https://www.npr.org/2023/08/26/1195695051/driverless-cars-san-francisco-waymo-cruise" TargetMode="External" Type="http://schemas.openxmlformats.org/officeDocument/2006/relationships/hyperlink"/></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its.berkeley.edu/news/your-navigation-app-making-traffic-unmanageable" TargetMode="External" Type="http://schemas.openxmlformats.org/officeDocument/2006/relationships/hyperlink"/><Relationship Id="rId4" Target="https://algorithmwatch.org/en/navigation-systems-small-towns/" TargetMode="External" Type="http://schemas.openxmlformats.org/officeDocument/2006/relationships/hyperlink"/></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urbanai.ornl.gov/urbanai2024/wp-content/uploads/sites/5/2024/11/Urban-AI-2024-proceedings.pdf" TargetMode="External" Type="http://schemas.openxmlformats.org/officeDocument/2006/relationships/hyperlink"/></Relationships>
</file>

<file path=ppt/slides/_rels/slide4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ai-for-urban-planning.github.io/AAAI25-workshop" TargetMode="External" Type="http://schemas.openxmlformats.org/officeDocument/2006/relationships/hyperlink"/><Relationship Id="rId4" Target="https://ai-for-urban-planning.github.io/AAAI25-workshop/assets/slides/Ye-AAAI25.pdf" TargetMode="External" Type="http://schemas.openxmlformats.org/officeDocument/2006/relationships/hyperlink"/><Relationship Id="rId5" Target="https://ai-for-urban-planning.github.io/AAAI25-workshop/assets/slides/zhangm_austin.utexas.edu%20AI4UP2025ZhangMingEscooterSafetyTopicModeling.pdf" TargetMode="External" Type="http://schemas.openxmlformats.org/officeDocument/2006/relationships/hyperlink"/></Relationships>
</file>

<file path=ppt/slides/_rels/slide4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ai-for-urban-planning.github.io/AAAI25-workshop/assets/slides/Ye-AAAI25.pdf" TargetMode="External" Type="http://schemas.openxmlformats.org/officeDocument/2006/relationships/hyperlink"/></Relationships>
</file>

<file path=ppt/slides/_rels/slide4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naturalcapitalproject.stanford.edu/software/invest" TargetMode="External" Type="http://schemas.openxmlformats.org/officeDocument/2006/relationships/hyperlink"/><Relationship Id="rId4" Target="https://www.autodesk.com/solutions/urban-design-planning" TargetMode="External" Type="http://schemas.openxmlformats.org/officeDocument/2006/relationships/hyperlink"/><Relationship Id="rId5" Target="https://www.autodesk.com/eu/campaigns/spacemaker" TargetMode="External" Type="http://schemas.openxmlformats.org/officeDocument/2006/relationships/hyperlink"/></Relationships>
</file>

<file path=ppt/slides/_rels/slide4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courses.cs.umbc.edu/471/papers/turing.pdf" TargetMode="External" Type="http://schemas.openxmlformats.org/officeDocument/2006/relationships/hyperlink"/><Relationship Id="rId4" Target="https://en.wikipedia.org/wiki/As_We_May_Think" TargetMode="External" Type="http://schemas.openxmlformats.org/officeDocument/2006/relationships/hyperlink"/><Relationship Id="rId5" Target="https://www.cs.virginia.edu/~robins/Turing_Paper_1936.pdf" TargetMode="External" Type="http://schemas.openxmlformats.org/officeDocument/2006/relationships/hyperlink"/><Relationship Id="rId6" Target="https://gutenberg.org/files/59112/59112-h/59112-h.htm" TargetMode="External" Type="http://schemas.openxmlformats.org/officeDocument/2006/relationships/hyperlink"/><Relationship Id="rId7" Target="https://mediarep.org/server/api/core/bitstreams/e0da505d-200c-43ab-be4b-6604a4df816f/content" TargetMode="External" Type="http://schemas.openxmlformats.org/officeDocument/2006/relationships/hyperlink"/></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homepages.math.uic.edu/~lreyzin/papers/rosenblatt58.pdf" TargetMode="External" Type="http://schemas.openxmlformats.org/officeDocument/2006/relationships/hyperlink"/><Relationship Id="rId4" Target="https://homepages.math.uic.edu/~lreyzin/papers/rosenblatt58.pdf" TargetMode="External" Type="http://schemas.openxmlformats.org/officeDocument/2006/relationships/hyperlink"/><Relationship Id="rId5" Target="https://homepages.math.uic.edu/~lreyzin/papers/rosenblatt58.pdf" TargetMode="External" Type="http://schemas.openxmlformats.org/officeDocument/2006/relationships/hyperlink"/></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https://homepages.math.uic.edu/~lreyzin/papers/rosenblatt58.pdf" TargetMode="External" Type="http://schemas.openxmlformats.org/officeDocument/2006/relationships/hyperlink"/><Relationship Id="rId3"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706" y="4514765"/>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16407" y="4728792"/>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INNOVATIONS, APPLICATIONS, AND IMPACTS IN PLANNING</a:t>
            </a:r>
          </a:p>
        </p:txBody>
      </p:sp>
      <p:sp>
        <p:nvSpPr>
          <p:cNvPr name="TextBox 5" id="5"/>
          <p:cNvSpPr txBox="true"/>
          <p:nvPr/>
        </p:nvSpPr>
        <p:spPr>
          <a:xfrm rot="0">
            <a:off x="850974" y="2432230"/>
            <a:ext cx="16408332" cy="1984269"/>
          </a:xfrm>
          <a:prstGeom prst="rect">
            <a:avLst/>
          </a:prstGeom>
        </p:spPr>
        <p:txBody>
          <a:bodyPr anchor="t" rtlCol="false" tIns="0" lIns="0" bIns="0" rIns="0">
            <a:spAutoFit/>
          </a:bodyPr>
          <a:lstStyle/>
          <a:p>
            <a:pPr algn="l">
              <a:lnSpc>
                <a:spcPts val="14431"/>
              </a:lnSpc>
            </a:pPr>
            <a:r>
              <a:rPr lang="en-US" sz="15859" spc="79">
                <a:solidFill>
                  <a:srgbClr val="2B1D4F"/>
                </a:solidFill>
                <a:latin typeface="Lato"/>
                <a:ea typeface="Lato"/>
                <a:cs typeface="Lato"/>
                <a:sym typeface="Lato"/>
              </a:rPr>
              <a:t>The State of AI</a:t>
            </a:r>
          </a:p>
        </p:txBody>
      </p:sp>
      <p:sp>
        <p:nvSpPr>
          <p:cNvPr name="TextBox 6" id="6"/>
          <p:cNvSpPr txBox="true"/>
          <p:nvPr/>
        </p:nvSpPr>
        <p:spPr>
          <a:xfrm rot="0">
            <a:off x="448740" y="8121094"/>
            <a:ext cx="4079292" cy="1741170"/>
          </a:xfrm>
          <a:prstGeom prst="rect">
            <a:avLst/>
          </a:prstGeom>
        </p:spPr>
        <p:txBody>
          <a:bodyPr anchor="t" rtlCol="false" tIns="0" lIns="0" bIns="0" rIns="0">
            <a:spAutoFit/>
          </a:bodyPr>
          <a:lstStyle/>
          <a:p>
            <a:pPr algn="l">
              <a:lnSpc>
                <a:spcPts val="3450"/>
              </a:lnSpc>
            </a:pPr>
            <a:r>
              <a:rPr lang="en-US" sz="2300">
                <a:solidFill>
                  <a:srgbClr val="000000"/>
                </a:solidFill>
                <a:latin typeface="Public Sans"/>
                <a:ea typeface="Public Sans"/>
                <a:cs typeface="Public Sans"/>
                <a:sym typeface="Public Sans"/>
              </a:rPr>
              <a:t>J. Langley</a:t>
            </a:r>
          </a:p>
          <a:p>
            <a:pPr algn="l">
              <a:lnSpc>
                <a:spcPts val="3450"/>
              </a:lnSpc>
            </a:pPr>
            <a:r>
              <a:rPr lang="en-US" sz="2300">
                <a:solidFill>
                  <a:srgbClr val="000000"/>
                </a:solidFill>
                <a:latin typeface="Public Sans"/>
                <a:ea typeface="Public Sans"/>
                <a:cs typeface="Public Sans"/>
                <a:sym typeface="Public Sans"/>
              </a:rPr>
              <a:t>Founder, Huntsville AI</a:t>
            </a:r>
          </a:p>
          <a:p>
            <a:pPr algn="l">
              <a:lnSpc>
                <a:spcPts val="3450"/>
              </a:lnSpc>
            </a:pPr>
            <a:r>
              <a:rPr lang="en-US" sz="2300">
                <a:solidFill>
                  <a:srgbClr val="2B1D4F"/>
                </a:solidFill>
                <a:latin typeface="Public Sans"/>
                <a:ea typeface="Public Sans"/>
                <a:cs typeface="Public Sans"/>
                <a:sym typeface="Public Sans"/>
              </a:rPr>
              <a:t>CTO, CohesionForce, Inc</a:t>
            </a:r>
          </a:p>
          <a:p>
            <a:pPr algn="l">
              <a:lnSpc>
                <a:spcPts val="3450"/>
              </a:lnSpc>
            </a:pPr>
          </a:p>
        </p:txBody>
      </p:sp>
      <p:sp>
        <p:nvSpPr>
          <p:cNvPr name="TextBox 7" id="7"/>
          <p:cNvSpPr txBox="true"/>
          <p:nvPr/>
        </p:nvSpPr>
        <p:spPr>
          <a:xfrm rot="0">
            <a:off x="4528032" y="8121094"/>
            <a:ext cx="7862435" cy="1741170"/>
          </a:xfrm>
          <a:prstGeom prst="rect">
            <a:avLst/>
          </a:prstGeom>
        </p:spPr>
        <p:txBody>
          <a:bodyPr anchor="t" rtlCol="false" tIns="0" lIns="0" bIns="0" rIns="0">
            <a:spAutoFit/>
          </a:bodyPr>
          <a:lstStyle/>
          <a:p>
            <a:pPr algn="l">
              <a:lnSpc>
                <a:spcPts val="3450"/>
              </a:lnSpc>
            </a:pPr>
            <a:r>
              <a:rPr lang="en-US" sz="2300">
                <a:solidFill>
                  <a:srgbClr val="000000"/>
                </a:solidFill>
                <a:latin typeface="Public Sans"/>
                <a:ea typeface="Public Sans"/>
                <a:cs typeface="Public Sans"/>
                <a:sym typeface="Public Sans"/>
              </a:rPr>
              <a:t>Josh Phillips </a:t>
            </a:r>
          </a:p>
          <a:p>
            <a:pPr algn="l">
              <a:lnSpc>
                <a:spcPts val="3450"/>
              </a:lnSpc>
            </a:pPr>
            <a:r>
              <a:rPr lang="en-US" sz="2300">
                <a:solidFill>
                  <a:srgbClr val="000000"/>
                </a:solidFill>
                <a:latin typeface="Public Sans"/>
                <a:ea typeface="Public Sans"/>
                <a:cs typeface="Public Sans"/>
                <a:sym typeface="Public Sans"/>
              </a:rPr>
              <a:t>Data Group Working Lead, Open Model Initiative</a:t>
            </a:r>
          </a:p>
          <a:p>
            <a:pPr algn="l">
              <a:lnSpc>
                <a:spcPts val="3450"/>
              </a:lnSpc>
            </a:pPr>
            <a:r>
              <a:rPr lang="en-US" sz="2300">
                <a:solidFill>
                  <a:srgbClr val="2B1D4F"/>
                </a:solidFill>
                <a:latin typeface="Public Sans"/>
                <a:ea typeface="Public Sans"/>
                <a:cs typeface="Public Sans"/>
                <a:sym typeface="Public Sans"/>
              </a:rPr>
              <a:t>CDO, CohesionForce, Inc</a:t>
            </a:r>
          </a:p>
          <a:p>
            <a:pPr algn="l">
              <a:lnSpc>
                <a:spcPts val="345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Freeform 4" id="4"/>
          <p:cNvSpPr/>
          <p:nvPr/>
        </p:nvSpPr>
        <p:spPr>
          <a:xfrm flipH="false" flipV="false" rot="0">
            <a:off x="8234579" y="1884995"/>
            <a:ext cx="9002892" cy="7292343"/>
          </a:xfrm>
          <a:custGeom>
            <a:avLst/>
            <a:gdLst/>
            <a:ahLst/>
            <a:cxnLst/>
            <a:rect r="r" b="b" t="t" l="l"/>
            <a:pathLst>
              <a:path h="7292343" w="9002892">
                <a:moveTo>
                  <a:pt x="0" y="0"/>
                </a:moveTo>
                <a:lnTo>
                  <a:pt x="9002892" y="0"/>
                </a:lnTo>
                <a:lnTo>
                  <a:pt x="9002892" y="7292343"/>
                </a:lnTo>
                <a:lnTo>
                  <a:pt x="0" y="7292343"/>
                </a:lnTo>
                <a:lnTo>
                  <a:pt x="0" y="0"/>
                </a:lnTo>
                <a:close/>
              </a:path>
            </a:pathLst>
          </a:custGeom>
          <a:blipFill>
            <a:blip r:embed="rId3"/>
            <a:stretch>
              <a:fillRect l="0" t="0" r="0" b="0"/>
            </a:stretch>
          </a:blipFill>
        </p:spPr>
      </p:sp>
      <p:sp>
        <p:nvSpPr>
          <p:cNvPr name="TextBox 5" id="5"/>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strike="noStrike" u="none">
                <a:solidFill>
                  <a:srgbClr val="2B1D4F"/>
                </a:solidFill>
                <a:latin typeface="Public Sans Bold"/>
                <a:ea typeface="Public Sans Bold"/>
                <a:cs typeface="Public Sans Bold"/>
                <a:sym typeface="Public Sans Bold"/>
              </a:rPr>
              <a:t>ROSENBLATT’S PERCEPTRON (1958)</a:t>
            </a:r>
          </a:p>
        </p:txBody>
      </p:sp>
      <p:sp>
        <p:nvSpPr>
          <p:cNvPr name="TextBox 6" id="6"/>
          <p:cNvSpPr txBox="true"/>
          <p:nvPr/>
        </p:nvSpPr>
        <p:spPr>
          <a:xfrm rot="0">
            <a:off x="416226" y="2026603"/>
            <a:ext cx="7001772" cy="6167120"/>
          </a:xfrm>
          <a:prstGeom prst="rect">
            <a:avLst/>
          </a:prstGeom>
        </p:spPr>
        <p:txBody>
          <a:bodyPr anchor="t" rtlCol="false" tIns="0" lIns="0" bIns="0" rIns="0">
            <a:spAutoFit/>
          </a:bodyPr>
          <a:lstStyle/>
          <a:p>
            <a:pPr algn="l">
              <a:lnSpc>
                <a:spcPts val="4480"/>
              </a:lnSpc>
            </a:pPr>
            <a:r>
              <a:rPr lang="en-US" sz="3200" spc="76" strike="noStrike" u="none">
                <a:solidFill>
                  <a:srgbClr val="2B1D4F"/>
                </a:solidFill>
                <a:latin typeface="Lato"/>
                <a:ea typeface="Lato"/>
                <a:cs typeface="Lato"/>
                <a:sym typeface="Lato"/>
              </a:rPr>
              <a:t>It utilized vacuum tubes as well as resistors, capacitors, and other electronic components.</a:t>
            </a:r>
          </a:p>
          <a:p>
            <a:pPr algn="l">
              <a:lnSpc>
                <a:spcPts val="4480"/>
              </a:lnSpc>
            </a:pPr>
          </a:p>
          <a:p>
            <a:pPr algn="l">
              <a:lnSpc>
                <a:spcPts val="4480"/>
              </a:lnSpc>
            </a:pPr>
            <a:r>
              <a:rPr lang="en-US" sz="3200" spc="76" strike="noStrike" u="none">
                <a:solidFill>
                  <a:srgbClr val="2B1D4F"/>
                </a:solidFill>
                <a:latin typeface="Lato"/>
                <a:ea typeface="Lato"/>
                <a:cs typeface="Lato"/>
                <a:sym typeface="Lato"/>
              </a:rPr>
              <a:t>The perceptron was built with 512 adjustable weights, implemented using motorized potentiometers, which allowed the system to "learn" by adjusting these weights based on input-output relationships.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Freeform 4" id="4"/>
          <p:cNvSpPr/>
          <p:nvPr/>
        </p:nvSpPr>
        <p:spPr>
          <a:xfrm flipH="false" flipV="false" rot="0">
            <a:off x="1028700" y="4296406"/>
            <a:ext cx="11301259" cy="5368098"/>
          </a:xfrm>
          <a:custGeom>
            <a:avLst/>
            <a:gdLst/>
            <a:ahLst/>
            <a:cxnLst/>
            <a:rect r="r" b="b" t="t" l="l"/>
            <a:pathLst>
              <a:path h="5368098" w="11301259">
                <a:moveTo>
                  <a:pt x="0" y="0"/>
                </a:moveTo>
                <a:lnTo>
                  <a:pt x="11301259" y="0"/>
                </a:lnTo>
                <a:lnTo>
                  <a:pt x="11301259" y="5368098"/>
                </a:lnTo>
                <a:lnTo>
                  <a:pt x="0" y="5368098"/>
                </a:lnTo>
                <a:lnTo>
                  <a:pt x="0" y="0"/>
                </a:lnTo>
                <a:close/>
              </a:path>
            </a:pathLst>
          </a:custGeom>
          <a:blipFill>
            <a:blip r:embed="rId3"/>
            <a:stretch>
              <a:fillRect l="0" t="0" r="0" b="0"/>
            </a:stretch>
          </a:blipFill>
        </p:spPr>
      </p:sp>
      <p:sp>
        <p:nvSpPr>
          <p:cNvPr name="TextBox 5" id="5"/>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strike="noStrike" u="none">
                <a:solidFill>
                  <a:srgbClr val="2B1D4F"/>
                </a:solidFill>
                <a:latin typeface="Public Sans Bold"/>
                <a:ea typeface="Public Sans Bold"/>
                <a:cs typeface="Public Sans Bold"/>
                <a:sym typeface="Public Sans Bold"/>
              </a:rPr>
              <a:t>ROSENBLATT’S PERCEPTRON (1958)</a:t>
            </a:r>
          </a:p>
        </p:txBody>
      </p:sp>
      <p:sp>
        <p:nvSpPr>
          <p:cNvPr name="TextBox 6" id="6"/>
          <p:cNvSpPr txBox="true"/>
          <p:nvPr/>
        </p:nvSpPr>
        <p:spPr>
          <a:xfrm rot="0">
            <a:off x="1028700" y="2026603"/>
            <a:ext cx="16230600" cy="2229020"/>
          </a:xfrm>
          <a:prstGeom prst="rect">
            <a:avLst/>
          </a:prstGeom>
        </p:spPr>
        <p:txBody>
          <a:bodyPr anchor="t" rtlCol="false" tIns="0" lIns="0" bIns="0" rIns="0">
            <a:spAutoFit/>
          </a:bodyPr>
          <a:lstStyle/>
          <a:p>
            <a:pPr algn="l">
              <a:lnSpc>
                <a:spcPts val="4471"/>
              </a:lnSpc>
            </a:pPr>
            <a:r>
              <a:rPr lang="en-US" sz="3193" spc="76">
                <a:solidFill>
                  <a:srgbClr val="2B1D4F"/>
                </a:solidFill>
                <a:latin typeface="Lato"/>
                <a:ea typeface="Lato"/>
                <a:cs typeface="Lato"/>
                <a:sym typeface="Lato"/>
              </a:rPr>
              <a:t>The design of the perceptron was based on how the brain was thought to work. This is the first instance of what would later become neural networks.</a:t>
            </a:r>
          </a:p>
          <a:p>
            <a:pPr algn="l">
              <a:lnSpc>
                <a:spcPts val="4471"/>
              </a:lnSpc>
            </a:pPr>
          </a:p>
          <a:p>
            <a:pPr algn="l">
              <a:lnSpc>
                <a:spcPts val="4471"/>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3" id="3"/>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strike="noStrike" u="none">
                <a:solidFill>
                  <a:srgbClr val="2B1D4F"/>
                </a:solidFill>
                <a:latin typeface="Public Sans Bold"/>
                <a:ea typeface="Public Sans Bold"/>
                <a:cs typeface="Public Sans Bold"/>
                <a:sym typeface="Public Sans Bold"/>
              </a:rPr>
              <a:t>GOLDEN AGE</a:t>
            </a:r>
          </a:p>
        </p:txBody>
      </p:sp>
      <p:sp>
        <p:nvSpPr>
          <p:cNvPr name="Freeform 4" id="4"/>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5" id="5"/>
          <p:cNvSpPr txBox="true"/>
          <p:nvPr/>
        </p:nvSpPr>
        <p:spPr>
          <a:xfrm rot="0">
            <a:off x="295323" y="1880232"/>
            <a:ext cx="17992677" cy="8535301"/>
          </a:xfrm>
          <a:prstGeom prst="rect">
            <a:avLst/>
          </a:prstGeom>
        </p:spPr>
        <p:txBody>
          <a:bodyPr anchor="t" rtlCol="false" tIns="0" lIns="0" bIns="0" rIns="0">
            <a:spAutoFit/>
          </a:bodyPr>
          <a:lstStyle/>
          <a:p>
            <a:pPr algn="l" marL="801964" indent="-400982" lvl="1">
              <a:lnSpc>
                <a:spcPts val="5200"/>
              </a:lnSpc>
              <a:spcBef>
                <a:spcPct val="0"/>
              </a:spcBef>
              <a:buFont typeface="Arial"/>
              <a:buChar char="•"/>
            </a:pPr>
            <a:r>
              <a:rPr lang="en-US" sz="3714" spc="89">
                <a:solidFill>
                  <a:srgbClr val="2B1D4F"/>
                </a:solidFill>
                <a:latin typeface="Lato"/>
                <a:ea typeface="Lato"/>
                <a:cs typeface="Lato"/>
                <a:sym typeface="Lato"/>
              </a:rPr>
              <a:t>General Pr</a:t>
            </a:r>
            <a:r>
              <a:rPr lang="en-US" sz="3714" spc="89">
                <a:solidFill>
                  <a:srgbClr val="2B1D4F"/>
                </a:solidFill>
                <a:latin typeface="Lato"/>
                <a:ea typeface="Lato"/>
                <a:cs typeface="Lato"/>
                <a:sym typeface="Lato"/>
              </a:rPr>
              <a:t>oblem Solver (1959):</a:t>
            </a:r>
          </a:p>
          <a:p>
            <a:pPr algn="l" marL="1603929" indent="-534643" lvl="2">
              <a:lnSpc>
                <a:spcPts val="5200"/>
              </a:lnSpc>
              <a:spcBef>
                <a:spcPct val="0"/>
              </a:spcBef>
              <a:buFont typeface="Arial"/>
              <a:buChar char="⚬"/>
            </a:pPr>
            <a:r>
              <a:rPr lang="en-US" sz="3714" spc="89">
                <a:solidFill>
                  <a:srgbClr val="2B1D4F"/>
                </a:solidFill>
                <a:latin typeface="Lato"/>
                <a:ea typeface="Lato"/>
                <a:cs typeface="Lato"/>
                <a:sym typeface="Lato"/>
              </a:rPr>
              <a:t>Developed by Herbert Simon and Allen Newell, it was designed to solve a wide range of problems by breaking them into smaller sub-problems.</a:t>
            </a:r>
          </a:p>
          <a:p>
            <a:pPr algn="l" marL="801964" indent="-400982" lvl="1">
              <a:lnSpc>
                <a:spcPts val="5200"/>
              </a:lnSpc>
              <a:spcBef>
                <a:spcPct val="0"/>
              </a:spcBef>
              <a:buFont typeface="Arial"/>
              <a:buChar char="•"/>
            </a:pPr>
            <a:r>
              <a:rPr lang="en-US" sz="3714" spc="89" u="sng">
                <a:solidFill>
                  <a:srgbClr val="2B1D4F"/>
                </a:solidFill>
                <a:latin typeface="Lato"/>
                <a:ea typeface="Lato"/>
                <a:cs typeface="Lato"/>
                <a:sym typeface="Lato"/>
                <a:hlinkClick r:id="rId3" tooltip="https://ai.stanford.edu/~nilsson/OnlinePubs-Nils/PublishedPapers/astar.pdf"/>
              </a:rPr>
              <a:t>A* Algorithm (1968)</a:t>
            </a:r>
            <a:r>
              <a:rPr lang="en-US" sz="3714" spc="89">
                <a:solidFill>
                  <a:srgbClr val="2B1D4F"/>
                </a:solidFill>
                <a:latin typeface="Lato"/>
                <a:ea typeface="Lato"/>
                <a:cs typeface="Lato"/>
                <a:sym typeface="Lato"/>
              </a:rPr>
              <a:t>:</a:t>
            </a:r>
          </a:p>
          <a:p>
            <a:pPr algn="l" marL="1603929" indent="-534643" lvl="2">
              <a:lnSpc>
                <a:spcPts val="5200"/>
              </a:lnSpc>
              <a:spcBef>
                <a:spcPct val="0"/>
              </a:spcBef>
              <a:buFont typeface="Arial"/>
              <a:buChar char="⚬"/>
            </a:pPr>
            <a:r>
              <a:rPr lang="en-US" sz="3714" spc="89">
                <a:solidFill>
                  <a:srgbClr val="2B1D4F"/>
                </a:solidFill>
                <a:latin typeface="Lato"/>
                <a:ea typeface="Lato"/>
                <a:cs typeface="Lato"/>
                <a:sym typeface="Lato"/>
              </a:rPr>
              <a:t>Created by Peter Hart, Nils Nilsson, and Bertram Raphael, A* became a foundational algorithm for pathfinding and graph traversal.</a:t>
            </a:r>
          </a:p>
          <a:p>
            <a:pPr algn="l" marL="801964" indent="-400982" lvl="1">
              <a:lnSpc>
                <a:spcPts val="5200"/>
              </a:lnSpc>
              <a:spcBef>
                <a:spcPct val="0"/>
              </a:spcBef>
              <a:buFont typeface="Arial"/>
              <a:buChar char="•"/>
            </a:pPr>
            <a:r>
              <a:rPr lang="en-US" sz="3714" spc="89">
                <a:solidFill>
                  <a:srgbClr val="2B1D4F"/>
                </a:solidFill>
                <a:latin typeface="Lato"/>
                <a:ea typeface="Lato"/>
                <a:cs typeface="Lato"/>
                <a:sym typeface="Lato"/>
              </a:rPr>
              <a:t>Lisp (1958):</a:t>
            </a:r>
          </a:p>
          <a:p>
            <a:pPr algn="l" marL="1603929" indent="-534643" lvl="2">
              <a:lnSpc>
                <a:spcPts val="5200"/>
              </a:lnSpc>
              <a:spcBef>
                <a:spcPct val="0"/>
              </a:spcBef>
              <a:buFont typeface="Arial"/>
              <a:buChar char="⚬"/>
            </a:pPr>
            <a:r>
              <a:rPr lang="en-US" sz="3714" spc="89">
                <a:solidFill>
                  <a:srgbClr val="2B1D4F"/>
                </a:solidFill>
                <a:latin typeface="Lato"/>
                <a:ea typeface="Lato"/>
                <a:cs typeface="Lato"/>
                <a:sym typeface="Lato"/>
              </a:rPr>
              <a:t>Created by John McCarthy, Lisp became the first programming language specifically designed for AI.</a:t>
            </a:r>
          </a:p>
          <a:p>
            <a:pPr algn="l" marL="801964" indent="-400982" lvl="1">
              <a:lnSpc>
                <a:spcPts val="5200"/>
              </a:lnSpc>
              <a:spcBef>
                <a:spcPct val="0"/>
              </a:spcBef>
              <a:buFont typeface="Arial"/>
              <a:buChar char="•"/>
            </a:pPr>
            <a:r>
              <a:rPr lang="en-US" sz="3714" spc="89">
                <a:solidFill>
                  <a:srgbClr val="2B1D4F"/>
                </a:solidFill>
                <a:latin typeface="Lato"/>
                <a:ea typeface="Lato"/>
                <a:cs typeface="Lato"/>
                <a:sym typeface="Lato"/>
              </a:rPr>
              <a:t>Prolog (1969):</a:t>
            </a:r>
          </a:p>
          <a:p>
            <a:pPr algn="l" marL="1603929" indent="-534643" lvl="2">
              <a:lnSpc>
                <a:spcPts val="5200"/>
              </a:lnSpc>
              <a:spcBef>
                <a:spcPct val="0"/>
              </a:spcBef>
              <a:buFont typeface="Arial"/>
              <a:buChar char="⚬"/>
            </a:pPr>
            <a:r>
              <a:rPr lang="en-US" sz="3714" spc="89">
                <a:solidFill>
                  <a:srgbClr val="2B1D4F"/>
                </a:solidFill>
                <a:latin typeface="Lato"/>
                <a:ea typeface="Lato"/>
                <a:cs typeface="Lato"/>
                <a:sym typeface="Lato"/>
              </a:rPr>
              <a:t>Prolog, developed by Alain Colmerauer and Robert Kowalski, became the foundation for logic programming and expert systems.</a:t>
            </a:r>
          </a:p>
          <a:p>
            <a:pPr algn="l">
              <a:lnSpc>
                <a:spcPts val="5200"/>
              </a:lnSpc>
              <a:spcBef>
                <a:spcPct val="0"/>
              </a:spcBef>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3" id="3"/>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strike="noStrike" u="none">
                <a:solidFill>
                  <a:srgbClr val="2B1D4F"/>
                </a:solidFill>
                <a:latin typeface="Public Sans Bold"/>
                <a:ea typeface="Public Sans Bold"/>
                <a:cs typeface="Public Sans Bold"/>
                <a:sym typeface="Public Sans Bold"/>
              </a:rPr>
              <a:t>GOLDEN AGE</a:t>
            </a:r>
          </a:p>
        </p:txBody>
      </p:sp>
      <p:sp>
        <p:nvSpPr>
          <p:cNvPr name="Freeform 4" id="4"/>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5" id="5"/>
          <p:cNvSpPr txBox="true"/>
          <p:nvPr/>
        </p:nvSpPr>
        <p:spPr>
          <a:xfrm rot="0">
            <a:off x="295323" y="2217664"/>
            <a:ext cx="17254371" cy="7853045"/>
          </a:xfrm>
          <a:prstGeom prst="rect">
            <a:avLst/>
          </a:prstGeom>
        </p:spPr>
        <p:txBody>
          <a:bodyPr anchor="t" rtlCol="false" tIns="0" lIns="0" bIns="0" rIns="0">
            <a:spAutoFit/>
          </a:bodyPr>
          <a:lstStyle/>
          <a:p>
            <a:pPr algn="l" marL="690881" indent="-345440" lvl="1">
              <a:lnSpc>
                <a:spcPts val="4480"/>
              </a:lnSpc>
              <a:buFont typeface="Arial"/>
              <a:buChar char="•"/>
            </a:pPr>
            <a:r>
              <a:rPr lang="en-US" sz="3200" spc="76">
                <a:solidFill>
                  <a:srgbClr val="2B1D4F"/>
                </a:solidFill>
                <a:latin typeface="Lato"/>
                <a:ea typeface="Lato"/>
                <a:cs typeface="Lato"/>
                <a:sym typeface="Lato"/>
              </a:rPr>
              <a:t>ELIZA (1966):</a:t>
            </a:r>
          </a:p>
          <a:p>
            <a:pPr algn="l" marL="1381761" indent="-460587" lvl="2">
              <a:lnSpc>
                <a:spcPts val="4480"/>
              </a:lnSpc>
              <a:buFont typeface="Arial"/>
              <a:buChar char="⚬"/>
            </a:pPr>
            <a:r>
              <a:rPr lang="en-US" sz="3200" spc="76">
                <a:solidFill>
                  <a:srgbClr val="2B1D4F"/>
                </a:solidFill>
                <a:latin typeface="Lato"/>
                <a:ea typeface="Lato"/>
                <a:cs typeface="Lato"/>
                <a:sym typeface="Lato"/>
              </a:rPr>
              <a:t>Developed by Joseph Weizenbaum, ELIZA simulated a Rogerian psychotherapist, marking one of the first successful attempts at conversational AI.</a:t>
            </a:r>
          </a:p>
          <a:p>
            <a:pPr algn="l" marL="690881" indent="-345440" lvl="1">
              <a:lnSpc>
                <a:spcPts val="4480"/>
              </a:lnSpc>
              <a:buFont typeface="Arial"/>
              <a:buChar char="•"/>
            </a:pPr>
            <a:r>
              <a:rPr lang="en-US" sz="3200" spc="76">
                <a:solidFill>
                  <a:srgbClr val="2B1D4F"/>
                </a:solidFill>
                <a:latin typeface="Lato"/>
                <a:ea typeface="Lato"/>
                <a:cs typeface="Lato"/>
                <a:sym typeface="Lato"/>
              </a:rPr>
              <a:t>SHRDLU (1968):</a:t>
            </a:r>
          </a:p>
          <a:p>
            <a:pPr algn="l" marL="1381761" indent="-460587" lvl="2">
              <a:lnSpc>
                <a:spcPts val="4480"/>
              </a:lnSpc>
              <a:buFont typeface="Arial"/>
              <a:buChar char="⚬"/>
            </a:pPr>
            <a:r>
              <a:rPr lang="en-US" sz="3200" spc="76">
                <a:solidFill>
                  <a:srgbClr val="2B1D4F"/>
                </a:solidFill>
                <a:latin typeface="Lato"/>
                <a:ea typeface="Lato"/>
                <a:cs typeface="Lato"/>
                <a:sym typeface="Lato"/>
              </a:rPr>
              <a:t>Terry Winograd created SHRDLU, which could understand and execute commands in a simulated blocks world, advancing NLP and contextual reasoning.</a:t>
            </a:r>
          </a:p>
          <a:p>
            <a:pPr algn="l" marL="690881" indent="-345440" lvl="1">
              <a:lnSpc>
                <a:spcPts val="4480"/>
              </a:lnSpc>
              <a:buFont typeface="Arial"/>
              <a:buChar char="•"/>
            </a:pPr>
            <a:r>
              <a:rPr lang="en-US" sz="3200" spc="76">
                <a:solidFill>
                  <a:srgbClr val="2B1D4F"/>
                </a:solidFill>
                <a:latin typeface="Lato"/>
                <a:ea typeface="Lato"/>
                <a:cs typeface="Lato"/>
                <a:sym typeface="Lato"/>
              </a:rPr>
              <a:t>Automata Theory:</a:t>
            </a:r>
          </a:p>
          <a:p>
            <a:pPr algn="l" marL="1381761" indent="-460587" lvl="2">
              <a:lnSpc>
                <a:spcPts val="4480"/>
              </a:lnSpc>
              <a:buFont typeface="Arial"/>
              <a:buChar char="⚬"/>
            </a:pPr>
            <a:r>
              <a:rPr lang="en-US" sz="3200" spc="76">
                <a:solidFill>
                  <a:srgbClr val="2B1D4F"/>
                </a:solidFill>
                <a:latin typeface="Lato"/>
                <a:ea typeface="Lato"/>
                <a:cs typeface="Lato"/>
                <a:sym typeface="Lato"/>
              </a:rPr>
              <a:t>Research into automata and formal languages, led by Noam Chomsky and others, influenced AI by formalizing computational processes.</a:t>
            </a:r>
          </a:p>
          <a:p>
            <a:pPr algn="l" marL="690881" indent="-345440" lvl="1">
              <a:lnSpc>
                <a:spcPts val="4480"/>
              </a:lnSpc>
              <a:buFont typeface="Arial"/>
              <a:buChar char="•"/>
            </a:pPr>
            <a:r>
              <a:rPr lang="en-US" sz="3200" spc="76">
                <a:solidFill>
                  <a:srgbClr val="2B1D4F"/>
                </a:solidFill>
                <a:latin typeface="Lato"/>
                <a:ea typeface="Lato"/>
                <a:cs typeface="Lato"/>
                <a:sym typeface="Lato"/>
              </a:rPr>
              <a:t>Logic and Reasoning:</a:t>
            </a:r>
          </a:p>
          <a:p>
            <a:pPr algn="l" marL="1381761" indent="-460587" lvl="2">
              <a:lnSpc>
                <a:spcPts val="4480"/>
              </a:lnSpc>
              <a:buFont typeface="Arial"/>
              <a:buChar char="⚬"/>
            </a:pPr>
            <a:r>
              <a:rPr lang="en-US" sz="3200" spc="76">
                <a:solidFill>
                  <a:srgbClr val="2B1D4F"/>
                </a:solidFill>
                <a:latin typeface="Lato"/>
                <a:ea typeface="Lato"/>
                <a:cs typeface="Lato"/>
                <a:sym typeface="Lato"/>
              </a:rPr>
              <a:t>Advancements in formal logic, particularly predicate calculus, became integral to AI's ability to model knowledge and reasoning.</a:t>
            </a:r>
          </a:p>
          <a:p>
            <a:pPr algn="l">
              <a:lnSpc>
                <a:spcPts val="4480"/>
              </a:lnSpc>
            </a:pPr>
          </a:p>
          <a:p>
            <a:pPr algn="l">
              <a:lnSpc>
                <a:spcPts val="4480"/>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3" id="3"/>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strike="noStrike" u="none">
                <a:solidFill>
                  <a:srgbClr val="2B1D4F"/>
                </a:solidFill>
                <a:latin typeface="Public Sans Bold"/>
                <a:ea typeface="Public Sans Bold"/>
                <a:cs typeface="Public Sans Bold"/>
                <a:sym typeface="Public Sans Bold"/>
              </a:rPr>
              <a:t>AI WINTER (1969)</a:t>
            </a:r>
          </a:p>
        </p:txBody>
      </p:sp>
      <p:sp>
        <p:nvSpPr>
          <p:cNvPr name="Freeform 4" id="4"/>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5" id="5"/>
          <p:cNvSpPr txBox="true"/>
          <p:nvPr/>
        </p:nvSpPr>
        <p:spPr>
          <a:xfrm rot="0">
            <a:off x="1006871" y="2226400"/>
            <a:ext cx="16230600" cy="3175635"/>
          </a:xfrm>
          <a:prstGeom prst="rect">
            <a:avLst/>
          </a:prstGeom>
        </p:spPr>
        <p:txBody>
          <a:bodyPr anchor="t" rtlCol="false" tIns="0" lIns="0" bIns="0" rIns="0">
            <a:spAutoFit/>
          </a:bodyPr>
          <a:lstStyle/>
          <a:p>
            <a:pPr algn="l">
              <a:lnSpc>
                <a:spcPts val="5040"/>
              </a:lnSpc>
            </a:pPr>
            <a:r>
              <a:rPr lang="en-US" sz="3600" spc="115" u="sng">
                <a:solidFill>
                  <a:srgbClr val="2B1D4F"/>
                </a:solidFill>
                <a:latin typeface="Lato"/>
                <a:ea typeface="Lato"/>
                <a:cs typeface="Lato"/>
                <a:sym typeface="Lato"/>
                <a:hlinkClick r:id="rId3" tooltip="https://direct.mit.edu/books/monograph/3132/PerceptronsAn-Introduction-to-Computational"/>
              </a:rPr>
              <a:t>Perceptrons: an introduction to computational geometry</a:t>
            </a:r>
            <a:r>
              <a:rPr lang="en-US" sz="3600" spc="115">
                <a:solidFill>
                  <a:srgbClr val="2B1D4F"/>
                </a:solidFill>
                <a:latin typeface="Lato"/>
                <a:ea typeface="Lato"/>
                <a:cs typeface="Lato"/>
                <a:sym typeface="Lato"/>
              </a:rPr>
              <a:t> by Marvin Minsky and Seymour Papert - published in 1969. </a:t>
            </a:r>
          </a:p>
          <a:p>
            <a:pPr algn="l">
              <a:lnSpc>
                <a:spcPts val="5040"/>
              </a:lnSpc>
            </a:pPr>
          </a:p>
          <a:p>
            <a:pPr algn="l">
              <a:lnSpc>
                <a:spcPts val="5040"/>
              </a:lnSpc>
              <a:spcBef>
                <a:spcPct val="0"/>
              </a:spcBef>
            </a:pPr>
            <a:r>
              <a:rPr lang="en-US" sz="3600" spc="115">
                <a:solidFill>
                  <a:srgbClr val="2B1D4F"/>
                </a:solidFill>
                <a:latin typeface="Lato"/>
                <a:ea typeface="Lato"/>
                <a:cs typeface="Lato"/>
                <a:sym typeface="Lato"/>
              </a:rPr>
              <a:t>It offered a mathematical proof that the perceptron could not approximate an XOR function given an infinite training set.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Freeform 4" id="4"/>
          <p:cNvSpPr/>
          <p:nvPr/>
        </p:nvSpPr>
        <p:spPr>
          <a:xfrm flipH="false" flipV="false" rot="0">
            <a:off x="4653410" y="3682679"/>
            <a:ext cx="7687975" cy="4641615"/>
          </a:xfrm>
          <a:custGeom>
            <a:avLst/>
            <a:gdLst/>
            <a:ahLst/>
            <a:cxnLst/>
            <a:rect r="r" b="b" t="t" l="l"/>
            <a:pathLst>
              <a:path h="4641615" w="7687975">
                <a:moveTo>
                  <a:pt x="0" y="0"/>
                </a:moveTo>
                <a:lnTo>
                  <a:pt x="7687975" y="0"/>
                </a:lnTo>
                <a:lnTo>
                  <a:pt x="7687975" y="4641615"/>
                </a:lnTo>
                <a:lnTo>
                  <a:pt x="0" y="4641615"/>
                </a:lnTo>
                <a:lnTo>
                  <a:pt x="0" y="0"/>
                </a:lnTo>
                <a:close/>
              </a:path>
            </a:pathLst>
          </a:custGeom>
          <a:blipFill>
            <a:blip r:embed="rId3"/>
            <a:stretch>
              <a:fillRect l="0" t="0" r="0" b="0"/>
            </a:stretch>
          </a:blipFill>
        </p:spPr>
      </p:sp>
      <p:sp>
        <p:nvSpPr>
          <p:cNvPr name="TextBox 5" id="5"/>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strike="noStrike" u="none">
                <a:solidFill>
                  <a:srgbClr val="2B1D4F"/>
                </a:solidFill>
                <a:latin typeface="Public Sans Bold"/>
                <a:ea typeface="Public Sans Bold"/>
                <a:cs typeface="Public Sans Bold"/>
                <a:sym typeface="Public Sans Bold"/>
              </a:rPr>
              <a:t>MULTI-LAYER PERCEPTRONS</a:t>
            </a:r>
          </a:p>
        </p:txBody>
      </p:sp>
      <p:sp>
        <p:nvSpPr>
          <p:cNvPr name="TextBox 6" id="6"/>
          <p:cNvSpPr txBox="true"/>
          <p:nvPr/>
        </p:nvSpPr>
        <p:spPr>
          <a:xfrm rot="0">
            <a:off x="1006871" y="2226400"/>
            <a:ext cx="16252429" cy="1261110"/>
          </a:xfrm>
          <a:prstGeom prst="rect">
            <a:avLst/>
          </a:prstGeom>
        </p:spPr>
        <p:txBody>
          <a:bodyPr anchor="t" rtlCol="false" tIns="0" lIns="0" bIns="0" rIns="0">
            <a:spAutoFit/>
          </a:bodyPr>
          <a:lstStyle/>
          <a:p>
            <a:pPr algn="l">
              <a:lnSpc>
                <a:spcPts val="5040"/>
              </a:lnSpc>
              <a:spcBef>
                <a:spcPct val="0"/>
              </a:spcBef>
            </a:pPr>
            <a:r>
              <a:rPr lang="en-US" sz="3600" spc="115">
                <a:solidFill>
                  <a:srgbClr val="2B1D4F"/>
                </a:solidFill>
                <a:latin typeface="Lato"/>
                <a:ea typeface="Lato"/>
                <a:cs typeface="Lato"/>
                <a:sym typeface="Lato"/>
              </a:rPr>
              <a:t>By stacking several layers of perceptrons, researchers were able to overcome the XOR problem.</a:t>
            </a:r>
          </a:p>
        </p:txBody>
      </p:sp>
      <p:sp>
        <p:nvSpPr>
          <p:cNvPr name="TextBox 7" id="7"/>
          <p:cNvSpPr txBox="true"/>
          <p:nvPr/>
        </p:nvSpPr>
        <p:spPr>
          <a:xfrm rot="0">
            <a:off x="4653410" y="8635365"/>
            <a:ext cx="7845147" cy="622935"/>
          </a:xfrm>
          <a:prstGeom prst="rect">
            <a:avLst/>
          </a:prstGeom>
        </p:spPr>
        <p:txBody>
          <a:bodyPr anchor="t" rtlCol="false" tIns="0" lIns="0" bIns="0" rIns="0">
            <a:spAutoFit/>
          </a:bodyPr>
          <a:lstStyle/>
          <a:p>
            <a:pPr algn="l">
              <a:lnSpc>
                <a:spcPts val="5040"/>
              </a:lnSpc>
              <a:spcBef>
                <a:spcPct val="0"/>
              </a:spcBef>
            </a:pPr>
            <a:r>
              <a:rPr lang="en-US" sz="3600" spc="115">
                <a:solidFill>
                  <a:srgbClr val="2B1D4F"/>
                </a:solidFill>
                <a:latin typeface="Lato"/>
                <a:ea typeface="Lato"/>
                <a:cs typeface="Lato"/>
                <a:sym typeface="Lato"/>
              </a:rPr>
              <a:t>But it was nearly impossible to train!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997346"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strike="noStrike" u="none">
                <a:solidFill>
                  <a:srgbClr val="2B1D4F"/>
                </a:solidFill>
                <a:latin typeface="Public Sans Bold"/>
                <a:ea typeface="Public Sans Bold"/>
                <a:cs typeface="Public Sans Bold"/>
                <a:sym typeface="Public Sans Bold"/>
              </a:rPr>
              <a:t>BACKPROPAGATION (1986)</a:t>
            </a:r>
          </a:p>
        </p:txBody>
      </p:sp>
      <p:sp>
        <p:nvSpPr>
          <p:cNvPr name="TextBox 5" id="5"/>
          <p:cNvSpPr txBox="true"/>
          <p:nvPr/>
        </p:nvSpPr>
        <p:spPr>
          <a:xfrm rot="0">
            <a:off x="1006871" y="2260535"/>
            <a:ext cx="16230600" cy="1107945"/>
          </a:xfrm>
          <a:prstGeom prst="rect">
            <a:avLst/>
          </a:prstGeom>
        </p:spPr>
        <p:txBody>
          <a:bodyPr anchor="t" rtlCol="false" tIns="0" lIns="0" bIns="0" rIns="0">
            <a:spAutoFit/>
          </a:bodyPr>
          <a:lstStyle/>
          <a:p>
            <a:pPr algn="l">
              <a:lnSpc>
                <a:spcPts val="4473"/>
              </a:lnSpc>
              <a:spcBef>
                <a:spcPct val="0"/>
              </a:spcBef>
            </a:pPr>
            <a:r>
              <a:rPr lang="en-US" sz="3195" spc="102">
                <a:solidFill>
                  <a:srgbClr val="2B1D4F"/>
                </a:solidFill>
                <a:latin typeface="Lato"/>
                <a:ea typeface="Lato"/>
                <a:cs typeface="Lato"/>
                <a:sym typeface="Lato"/>
              </a:rPr>
              <a:t>Geoff Hinton, along with David Rumelhart and Ronald Williams, published a paper entitled “</a:t>
            </a:r>
            <a:r>
              <a:rPr lang="en-US" sz="3195" spc="102" u="sng">
                <a:solidFill>
                  <a:srgbClr val="2B1D4F"/>
                </a:solidFill>
                <a:latin typeface="Lato"/>
                <a:ea typeface="Lato"/>
                <a:cs typeface="Lato"/>
                <a:sym typeface="Lato"/>
                <a:hlinkClick r:id="rId3" tooltip="https://www.iro.umontreal.ca/~vincentp/ift3395/lectures/backprop_old.pdf"/>
              </a:rPr>
              <a:t>Learning representations by back-propagating errors</a:t>
            </a:r>
            <a:r>
              <a:rPr lang="en-US" sz="3195" spc="102">
                <a:solidFill>
                  <a:srgbClr val="2B1D4F"/>
                </a:solidFill>
                <a:latin typeface="Lato"/>
                <a:ea typeface="Lato"/>
                <a:cs typeface="Lato"/>
                <a:sym typeface="Lato"/>
              </a:rPr>
              <a:t>”</a:t>
            </a:r>
          </a:p>
        </p:txBody>
      </p:sp>
      <p:sp>
        <p:nvSpPr>
          <p:cNvPr name="Freeform 6" id="6"/>
          <p:cNvSpPr/>
          <p:nvPr/>
        </p:nvSpPr>
        <p:spPr>
          <a:xfrm flipH="false" flipV="false" rot="0">
            <a:off x="1028700" y="3988412"/>
            <a:ext cx="7687975" cy="4641615"/>
          </a:xfrm>
          <a:custGeom>
            <a:avLst/>
            <a:gdLst/>
            <a:ahLst/>
            <a:cxnLst/>
            <a:rect r="r" b="b" t="t" l="l"/>
            <a:pathLst>
              <a:path h="4641615" w="7687975">
                <a:moveTo>
                  <a:pt x="0" y="0"/>
                </a:moveTo>
                <a:lnTo>
                  <a:pt x="7687975" y="0"/>
                </a:lnTo>
                <a:lnTo>
                  <a:pt x="7687975" y="4641615"/>
                </a:lnTo>
                <a:lnTo>
                  <a:pt x="0" y="4641615"/>
                </a:lnTo>
                <a:lnTo>
                  <a:pt x="0" y="0"/>
                </a:lnTo>
                <a:close/>
              </a:path>
            </a:pathLst>
          </a:custGeom>
          <a:blipFill>
            <a:blip r:embed="rId4"/>
            <a:stretch>
              <a:fillRect l="0" t="0" r="0" b="0"/>
            </a:stretch>
          </a:blipFill>
        </p:spPr>
      </p:sp>
      <p:sp>
        <p:nvSpPr>
          <p:cNvPr name="TextBox 7" id="7"/>
          <p:cNvSpPr txBox="true"/>
          <p:nvPr/>
        </p:nvSpPr>
        <p:spPr>
          <a:xfrm rot="0">
            <a:off x="9597335" y="4035230"/>
            <a:ext cx="7410934" cy="4481304"/>
          </a:xfrm>
          <a:prstGeom prst="rect">
            <a:avLst/>
          </a:prstGeom>
        </p:spPr>
        <p:txBody>
          <a:bodyPr anchor="t" rtlCol="false" tIns="0" lIns="0" bIns="0" rIns="0">
            <a:spAutoFit/>
          </a:bodyPr>
          <a:lstStyle/>
          <a:p>
            <a:pPr algn="l" marL="0" indent="0" lvl="0">
              <a:lnSpc>
                <a:spcPts val="4473"/>
              </a:lnSpc>
              <a:spcBef>
                <a:spcPct val="0"/>
              </a:spcBef>
            </a:pPr>
            <a:r>
              <a:rPr lang="en-US" sz="3195" spc="102" strike="noStrike">
                <a:solidFill>
                  <a:srgbClr val="2B1D4F"/>
                </a:solidFill>
                <a:latin typeface="Lato"/>
                <a:ea typeface="Lato"/>
                <a:cs typeface="Lato"/>
                <a:sym typeface="Lato"/>
              </a:rPr>
              <a:t>Loss is computed at the output based on  difference between it and the known answer.</a:t>
            </a:r>
          </a:p>
          <a:p>
            <a:pPr algn="l" marL="0" indent="0" lvl="0">
              <a:lnSpc>
                <a:spcPts val="4473"/>
              </a:lnSpc>
              <a:spcBef>
                <a:spcPct val="0"/>
              </a:spcBef>
            </a:pPr>
          </a:p>
          <a:p>
            <a:pPr algn="l" marL="0" indent="0" lvl="0">
              <a:lnSpc>
                <a:spcPts val="4473"/>
              </a:lnSpc>
              <a:spcBef>
                <a:spcPct val="0"/>
              </a:spcBef>
            </a:pPr>
            <a:r>
              <a:rPr lang="en-US" sz="3195" spc="102" strike="noStrike">
                <a:solidFill>
                  <a:srgbClr val="2B1D4F"/>
                </a:solidFill>
                <a:latin typeface="Lato"/>
                <a:ea typeface="Lato"/>
                <a:cs typeface="Lato"/>
                <a:sym typeface="Lato"/>
              </a:rPr>
              <a:t>Weights are updated moving backward through the neural network.</a:t>
            </a:r>
          </a:p>
          <a:p>
            <a:pPr algn="l" marL="0" indent="0" lvl="0">
              <a:lnSpc>
                <a:spcPts val="4473"/>
              </a:lnSpc>
              <a:spcBef>
                <a:spcPct val="0"/>
              </a:spcBef>
            </a:pPr>
          </a:p>
          <a:p>
            <a:pPr algn="l" marL="0" indent="0" lvl="0">
              <a:lnSpc>
                <a:spcPts val="4473"/>
              </a:lnSpc>
              <a:spcBef>
                <a:spcPct val="0"/>
              </a:spcBef>
            </a:pPr>
            <a:r>
              <a:rPr lang="en-US" sz="3195" spc="102" strike="noStrike">
                <a:solidFill>
                  <a:srgbClr val="2B1D4F"/>
                </a:solidFill>
                <a:latin typeface="Lato"/>
                <a:ea typeface="Lato"/>
                <a:cs typeface="Lato"/>
                <a:sym typeface="Lato"/>
              </a:rPr>
              <a:t>Caution - there’s a lot of math here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UNIVERSAL APPROXIMATION THEOREM (1989)</a:t>
            </a:r>
          </a:p>
        </p:txBody>
      </p:sp>
      <p:sp>
        <p:nvSpPr>
          <p:cNvPr name="TextBox 5" id="5"/>
          <p:cNvSpPr txBox="true"/>
          <p:nvPr/>
        </p:nvSpPr>
        <p:spPr>
          <a:xfrm rot="0">
            <a:off x="1028700" y="2338705"/>
            <a:ext cx="16252429" cy="3175635"/>
          </a:xfrm>
          <a:prstGeom prst="rect">
            <a:avLst/>
          </a:prstGeom>
        </p:spPr>
        <p:txBody>
          <a:bodyPr anchor="t" rtlCol="false" tIns="0" lIns="0" bIns="0" rIns="0">
            <a:spAutoFit/>
          </a:bodyPr>
          <a:lstStyle/>
          <a:p>
            <a:pPr algn="l">
              <a:lnSpc>
                <a:spcPts val="5040"/>
              </a:lnSpc>
              <a:spcBef>
                <a:spcPct val="0"/>
              </a:spcBef>
            </a:pPr>
            <a:r>
              <a:rPr lang="en-US" sz="3600" spc="115">
                <a:solidFill>
                  <a:srgbClr val="2B1D4F"/>
                </a:solidFill>
                <a:latin typeface="Lato"/>
                <a:ea typeface="Lato"/>
                <a:cs typeface="Lato"/>
                <a:sym typeface="Lato"/>
              </a:rPr>
              <a:t>The </a:t>
            </a:r>
            <a:r>
              <a:rPr lang="en-US" b="true" sz="3600" spc="115">
                <a:solidFill>
                  <a:srgbClr val="2B1D4F"/>
                </a:solidFill>
                <a:latin typeface="Lato Bold"/>
                <a:ea typeface="Lato Bold"/>
                <a:cs typeface="Lato Bold"/>
                <a:sym typeface="Lato Bold"/>
              </a:rPr>
              <a:t>Universal Approximation Theorem</a:t>
            </a:r>
            <a:r>
              <a:rPr lang="en-US" sz="3600" spc="115">
                <a:solidFill>
                  <a:srgbClr val="2B1D4F"/>
                </a:solidFill>
                <a:latin typeface="Lato"/>
                <a:ea typeface="Lato"/>
                <a:cs typeface="Lato"/>
                <a:sym typeface="Lato"/>
              </a:rPr>
              <a:t> is a fundamental result in the theory of neural networks. It states that a feedforward neural network with at least one hidden layer, a sufficient number of neurons, and a suitable activation function can approximate any continuous function to any desired degree of accuracy, given appropriate weights and biases.</a:t>
            </a:r>
          </a:p>
        </p:txBody>
      </p:sp>
      <p:sp>
        <p:nvSpPr>
          <p:cNvPr name="TextBox 6" id="6"/>
          <p:cNvSpPr txBox="true"/>
          <p:nvPr/>
        </p:nvSpPr>
        <p:spPr>
          <a:xfrm rot="0">
            <a:off x="1028700" y="5886450"/>
            <a:ext cx="16208771" cy="1261110"/>
          </a:xfrm>
          <a:prstGeom prst="rect">
            <a:avLst/>
          </a:prstGeom>
        </p:spPr>
        <p:txBody>
          <a:bodyPr anchor="t" rtlCol="false" tIns="0" lIns="0" bIns="0" rIns="0">
            <a:spAutoFit/>
          </a:bodyPr>
          <a:lstStyle/>
          <a:p>
            <a:pPr algn="l" marL="0" indent="0" lvl="0">
              <a:lnSpc>
                <a:spcPts val="5040"/>
              </a:lnSpc>
              <a:spcBef>
                <a:spcPct val="0"/>
              </a:spcBef>
            </a:pPr>
            <a:r>
              <a:rPr lang="en-US" sz="3600" spc="115">
                <a:solidFill>
                  <a:srgbClr val="2B1D4F"/>
                </a:solidFill>
                <a:latin typeface="Lato"/>
                <a:ea typeface="Lato"/>
                <a:cs typeface="Lato"/>
                <a:sym typeface="Lato"/>
              </a:rPr>
              <a:t>Generally credited to p</a:t>
            </a:r>
            <a:r>
              <a:rPr lang="en-US" sz="3600" spc="115" strike="noStrike" u="none">
                <a:solidFill>
                  <a:srgbClr val="2B1D4F"/>
                </a:solidFill>
                <a:latin typeface="Lato"/>
                <a:ea typeface="Lato"/>
                <a:cs typeface="Lato"/>
                <a:sym typeface="Lato"/>
              </a:rPr>
              <a:t>apers by George Cybenko (1989) and Kurt Hornik et al. (1989)</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TextBox 2" id="2"/>
          <p:cNvSpPr txBox="true"/>
          <p:nvPr/>
        </p:nvSpPr>
        <p:spPr>
          <a:xfrm rot="0">
            <a:off x="1028689" y="660288"/>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2B1D4F"/>
                </a:solidFill>
                <a:latin typeface="Public Sans Bold"/>
                <a:ea typeface="Public Sans Bold"/>
                <a:cs typeface="Public Sans Bold"/>
                <a:sym typeface="Public Sans Bold"/>
              </a:rPr>
              <a:t>NEURAL NETWORKS</a:t>
            </a:r>
          </a:p>
        </p:txBody>
      </p:sp>
      <p:sp>
        <p:nvSpPr>
          <p:cNvPr name="AutoShape 3" id="3"/>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4" id="4"/>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5" id="5"/>
          <p:cNvSpPr txBox="true"/>
          <p:nvPr/>
        </p:nvSpPr>
        <p:spPr>
          <a:xfrm rot="0">
            <a:off x="12648611" y="3530741"/>
            <a:ext cx="4975741" cy="622935"/>
          </a:xfrm>
          <a:prstGeom prst="rect">
            <a:avLst/>
          </a:prstGeom>
        </p:spPr>
        <p:txBody>
          <a:bodyPr anchor="t" rtlCol="false" tIns="0" lIns="0" bIns="0" rIns="0">
            <a:spAutoFit/>
          </a:bodyPr>
          <a:lstStyle/>
          <a:p>
            <a:pPr algn="l" marL="0" indent="0" lvl="0">
              <a:lnSpc>
                <a:spcPts val="5040"/>
              </a:lnSpc>
              <a:spcBef>
                <a:spcPct val="0"/>
              </a:spcBef>
            </a:pPr>
            <a:r>
              <a:rPr lang="en-US" sz="3600" spc="115" strike="noStrike" u="sng">
                <a:solidFill>
                  <a:srgbClr val="2B1D4F"/>
                </a:solidFill>
                <a:latin typeface="Lato"/>
                <a:ea typeface="Lato"/>
                <a:cs typeface="Lato"/>
                <a:sym typeface="Lato"/>
                <a:hlinkClick r:id="rId3" tooltip="https://playground.tensorflow.org"/>
              </a:rPr>
              <a:t>Tensorflow Playground</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Freeform 4" id="4"/>
          <p:cNvSpPr/>
          <p:nvPr/>
        </p:nvSpPr>
        <p:spPr>
          <a:xfrm flipH="false" flipV="false" rot="0">
            <a:off x="1028684" y="3637239"/>
            <a:ext cx="16054656" cy="5398378"/>
          </a:xfrm>
          <a:custGeom>
            <a:avLst/>
            <a:gdLst/>
            <a:ahLst/>
            <a:cxnLst/>
            <a:rect r="r" b="b" t="t" l="l"/>
            <a:pathLst>
              <a:path h="5398378" w="16054656">
                <a:moveTo>
                  <a:pt x="0" y="0"/>
                </a:moveTo>
                <a:lnTo>
                  <a:pt x="16054656" y="0"/>
                </a:lnTo>
                <a:lnTo>
                  <a:pt x="16054656" y="5398378"/>
                </a:lnTo>
                <a:lnTo>
                  <a:pt x="0" y="5398378"/>
                </a:lnTo>
                <a:lnTo>
                  <a:pt x="0" y="0"/>
                </a:lnTo>
                <a:close/>
              </a:path>
            </a:pathLst>
          </a:custGeom>
          <a:blipFill>
            <a:blip r:embed="rId3"/>
            <a:stretch>
              <a:fillRect l="0" t="0" r="0" b="0"/>
            </a:stretch>
          </a:blipFill>
        </p:spPr>
      </p:sp>
      <p:sp>
        <p:nvSpPr>
          <p:cNvPr name="TextBox 5" id="5"/>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LEARNING BEFORE “DEEP” (1998)</a:t>
            </a:r>
          </a:p>
        </p:txBody>
      </p:sp>
      <p:sp>
        <p:nvSpPr>
          <p:cNvPr name="TextBox 6" id="6"/>
          <p:cNvSpPr txBox="true"/>
          <p:nvPr/>
        </p:nvSpPr>
        <p:spPr>
          <a:xfrm rot="0">
            <a:off x="516814" y="1786167"/>
            <a:ext cx="14853524" cy="1109345"/>
          </a:xfrm>
          <a:prstGeom prst="rect">
            <a:avLst/>
          </a:prstGeom>
        </p:spPr>
        <p:txBody>
          <a:bodyPr anchor="t" rtlCol="false" tIns="0" lIns="0" bIns="0" rIns="0">
            <a:spAutoFit/>
          </a:bodyPr>
          <a:lstStyle/>
          <a:p>
            <a:pPr algn="l">
              <a:lnSpc>
                <a:spcPts val="4480"/>
              </a:lnSpc>
            </a:pPr>
            <a:r>
              <a:rPr lang="en-US" sz="3200" spc="76" strike="noStrike" u="sng">
                <a:solidFill>
                  <a:srgbClr val="2B1D4F"/>
                </a:solidFill>
                <a:latin typeface="Lato"/>
                <a:ea typeface="Lato"/>
                <a:cs typeface="Lato"/>
                <a:sym typeface="Lato"/>
                <a:hlinkClick r:id="rId4" tooltip="https://yann.lecun.com/exdb/publis/pdf/lecun-01a.pdf"/>
              </a:rPr>
              <a:t>Gradient Based Learning Applied to Document Recognition</a:t>
            </a:r>
            <a:r>
              <a:rPr lang="en-US" sz="3200" spc="76" strike="noStrike" u="none">
                <a:solidFill>
                  <a:srgbClr val="2B1D4F"/>
                </a:solidFill>
                <a:latin typeface="Lato"/>
                <a:ea typeface="Lato"/>
                <a:cs typeface="Lato"/>
                <a:sym typeface="Lato"/>
              </a:rPr>
              <a:t> - Yann Lecun -  </a:t>
            </a:r>
          </a:p>
          <a:p>
            <a:pPr algn="l">
              <a:lnSpc>
                <a:spcPts val="4480"/>
              </a:lnSpc>
            </a:pPr>
            <a:r>
              <a:rPr lang="en-US" sz="3200" spc="76" strike="noStrike" u="none">
                <a:solidFill>
                  <a:srgbClr val="2B1D4F"/>
                </a:solidFill>
                <a:latin typeface="Lato"/>
                <a:ea typeface="Lato"/>
                <a:cs typeface="Lato"/>
                <a:sym typeface="Lato"/>
              </a:rPr>
              <a:t>CNN from Yann Lecun (AT&amp;T Bell Labs) could recognize handwritten digits.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2368360"/>
            <a:ext cx="15979569" cy="5875020"/>
          </a:xfrm>
          <a:prstGeom prst="rect">
            <a:avLst/>
          </a:prstGeom>
        </p:spPr>
        <p:txBody>
          <a:bodyPr anchor="t" rtlCol="false" tIns="0" lIns="0" bIns="0" rIns="0">
            <a:spAutoFit/>
          </a:bodyPr>
          <a:lstStyle/>
          <a:p>
            <a:pPr algn="l" marL="777240" indent="-388620" lvl="1">
              <a:lnSpc>
                <a:spcPts val="4680"/>
              </a:lnSpc>
              <a:buFont typeface="Arial"/>
              <a:buChar char="•"/>
            </a:pPr>
            <a:r>
              <a:rPr lang="en-US" sz="3600" spc="18">
                <a:solidFill>
                  <a:srgbClr val="2B1D4F"/>
                </a:solidFill>
                <a:latin typeface="Lato"/>
                <a:ea typeface="Lato"/>
                <a:cs typeface="Lato"/>
                <a:sym typeface="Lato"/>
              </a:rPr>
              <a:t>Our vision is a group of individuals and organizations in the metro Huntsville area w</a:t>
            </a:r>
            <a:r>
              <a:rPr lang="en-US" sz="3600" spc="18">
                <a:solidFill>
                  <a:srgbClr val="2B1D4F"/>
                </a:solidFill>
                <a:latin typeface="Lato"/>
                <a:ea typeface="Lato"/>
                <a:cs typeface="Lato"/>
                <a:sym typeface="Lato"/>
              </a:rPr>
              <a:t>ho collaboratively advance the knowledge and application of artificial intelligence in ways that make it available to everyone and improve our quality of life.</a:t>
            </a:r>
          </a:p>
          <a:p>
            <a:pPr algn="l">
              <a:lnSpc>
                <a:spcPts val="4680"/>
              </a:lnSpc>
            </a:pPr>
          </a:p>
          <a:p>
            <a:pPr algn="l">
              <a:lnSpc>
                <a:spcPts val="4680"/>
              </a:lnSpc>
            </a:pPr>
          </a:p>
          <a:p>
            <a:pPr algn="ctr">
              <a:lnSpc>
                <a:spcPts val="9360"/>
              </a:lnSpc>
            </a:pPr>
            <a:r>
              <a:rPr lang="en-US" sz="7200" spc="36" strike="noStrike" u="sng">
                <a:solidFill>
                  <a:srgbClr val="2B1D4F"/>
                </a:solidFill>
                <a:latin typeface="Lato"/>
                <a:ea typeface="Lato"/>
                <a:cs typeface="Lato"/>
                <a:sym typeface="Lato"/>
                <a:hlinkClick r:id="rId3" tooltip="https://hsv.ai/subscribe/"/>
              </a:rPr>
              <a:t>https://hsv.ai/subscribe/</a:t>
            </a:r>
          </a:p>
          <a:p>
            <a:pPr algn="l">
              <a:lnSpc>
                <a:spcPts val="9360"/>
              </a:lnSpc>
            </a:pPr>
          </a:p>
        </p:txBody>
      </p:sp>
      <p:sp>
        <p:nvSpPr>
          <p:cNvPr name="TextBox 4" id="4"/>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INTRODUCTION TO HUNTSVILLE AI</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ROLLING IN THE DEEP (2006)</a:t>
            </a:r>
          </a:p>
        </p:txBody>
      </p:sp>
      <p:sp>
        <p:nvSpPr>
          <p:cNvPr name="TextBox 5" id="5"/>
          <p:cNvSpPr txBox="true"/>
          <p:nvPr/>
        </p:nvSpPr>
        <p:spPr>
          <a:xfrm rot="0">
            <a:off x="1028700" y="1776642"/>
            <a:ext cx="16230600" cy="3813810"/>
          </a:xfrm>
          <a:prstGeom prst="rect">
            <a:avLst/>
          </a:prstGeom>
        </p:spPr>
        <p:txBody>
          <a:bodyPr anchor="t" rtlCol="false" tIns="0" lIns="0" bIns="0" rIns="0">
            <a:spAutoFit/>
          </a:bodyPr>
          <a:lstStyle/>
          <a:p>
            <a:pPr algn="l">
              <a:lnSpc>
                <a:spcPts val="5040"/>
              </a:lnSpc>
            </a:pPr>
            <a:r>
              <a:rPr lang="en-US" sz="3600" spc="86">
                <a:solidFill>
                  <a:srgbClr val="2B1D4F"/>
                </a:solidFill>
                <a:latin typeface="Lato"/>
                <a:ea typeface="Lato"/>
                <a:cs typeface="Lato"/>
                <a:sym typeface="Lato"/>
              </a:rPr>
              <a:t>Deep Learning (2006) - Again with Geoff Hinton. The idea was to train a simple 2-layer unsupervised model like a restricted boltzman machine, freeze all the parameters, stick on a new layer on top and train just the parameters for the new layer. Using this strategy, people were able to train networks that were deeper than previous attempts, prompting a rebranding of ‘neural networks’ to ‘deep learning’.</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ACCELERATED BY HARDWARE AND DATA</a:t>
            </a:r>
          </a:p>
        </p:txBody>
      </p:sp>
      <p:sp>
        <p:nvSpPr>
          <p:cNvPr name="TextBox 5" id="5"/>
          <p:cNvSpPr txBox="true"/>
          <p:nvPr/>
        </p:nvSpPr>
        <p:spPr>
          <a:xfrm rot="0">
            <a:off x="1028700" y="1776642"/>
            <a:ext cx="16230600" cy="7642860"/>
          </a:xfrm>
          <a:prstGeom prst="rect">
            <a:avLst/>
          </a:prstGeom>
        </p:spPr>
        <p:txBody>
          <a:bodyPr anchor="t" rtlCol="false" tIns="0" lIns="0" bIns="0" rIns="0">
            <a:spAutoFit/>
          </a:bodyPr>
          <a:lstStyle/>
          <a:p>
            <a:pPr algn="l">
              <a:lnSpc>
                <a:spcPts val="5040"/>
              </a:lnSpc>
            </a:pPr>
            <a:r>
              <a:rPr lang="en-US" sz="3600" spc="86">
                <a:solidFill>
                  <a:srgbClr val="2B1D4F"/>
                </a:solidFill>
                <a:latin typeface="Lato"/>
                <a:ea typeface="Lato"/>
                <a:cs typeface="Lato"/>
                <a:sym typeface="Lato"/>
              </a:rPr>
              <a:t>It takes a lot of data to train a deep neural network:</a:t>
            </a:r>
          </a:p>
          <a:p>
            <a:pPr algn="l">
              <a:lnSpc>
                <a:spcPts val="5040"/>
              </a:lnSpc>
            </a:pPr>
          </a:p>
          <a:p>
            <a:pPr algn="l" marL="777240" indent="-388620" lvl="1">
              <a:lnSpc>
                <a:spcPts val="5040"/>
              </a:lnSpc>
              <a:buFont typeface="Arial"/>
              <a:buChar char="•"/>
            </a:pPr>
            <a:r>
              <a:rPr lang="en-US" sz="3600" spc="86">
                <a:solidFill>
                  <a:srgbClr val="2B1D4F"/>
                </a:solidFill>
                <a:latin typeface="Lato"/>
                <a:ea typeface="Lato"/>
                <a:cs typeface="Lato"/>
                <a:sym typeface="Lato"/>
              </a:rPr>
              <a:t>Imagenet (2009) - millions of labeled images created and published by Fei-Fei Li at Stanford </a:t>
            </a:r>
          </a:p>
          <a:p>
            <a:pPr algn="l" marL="777240" indent="-388620" lvl="1">
              <a:lnSpc>
                <a:spcPts val="5040"/>
              </a:lnSpc>
              <a:buFont typeface="Arial"/>
              <a:buChar char="•"/>
            </a:pPr>
            <a:r>
              <a:rPr lang="en-US" sz="3600" spc="86">
                <a:solidFill>
                  <a:srgbClr val="2B1D4F"/>
                </a:solidFill>
                <a:latin typeface="Lato"/>
                <a:ea typeface="Lato"/>
                <a:cs typeface="Lato"/>
                <a:sym typeface="Lato"/>
              </a:rPr>
              <a:t>MNIST (1999) - Handwritten digits </a:t>
            </a:r>
          </a:p>
          <a:p>
            <a:pPr algn="l" marL="777240" indent="-388620" lvl="1">
              <a:lnSpc>
                <a:spcPts val="5040"/>
              </a:lnSpc>
              <a:buFont typeface="Arial"/>
              <a:buChar char="•"/>
            </a:pPr>
            <a:r>
              <a:rPr lang="en-US" sz="3600" spc="86">
                <a:solidFill>
                  <a:srgbClr val="2B1D4F"/>
                </a:solidFill>
                <a:latin typeface="Lato"/>
                <a:ea typeface="Lato"/>
                <a:cs typeface="Lato"/>
                <a:sym typeface="Lato"/>
              </a:rPr>
              <a:t>Google House Numbers from street view (2014) - created by an intern at Google (Ian Goodfellow)</a:t>
            </a:r>
          </a:p>
          <a:p>
            <a:pPr algn="l" marL="777240" indent="-388620" lvl="1">
              <a:lnSpc>
                <a:spcPts val="5040"/>
              </a:lnSpc>
              <a:buFont typeface="Arial"/>
              <a:buChar char="•"/>
            </a:pPr>
            <a:r>
              <a:rPr lang="en-US" sz="3600" spc="86">
                <a:solidFill>
                  <a:srgbClr val="2B1D4F"/>
                </a:solidFill>
                <a:latin typeface="Lato"/>
                <a:ea typeface="Lato"/>
                <a:cs typeface="Lato"/>
                <a:sym typeface="Lato"/>
              </a:rPr>
              <a:t>Flickr 30k Image dataset (2014)</a:t>
            </a:r>
          </a:p>
          <a:p>
            <a:pPr algn="l">
              <a:lnSpc>
                <a:spcPts val="5040"/>
              </a:lnSpc>
            </a:pPr>
          </a:p>
          <a:p>
            <a:pPr algn="l">
              <a:lnSpc>
                <a:spcPts val="5040"/>
              </a:lnSpc>
            </a:pPr>
            <a:r>
              <a:rPr lang="en-US" sz="3600" spc="86">
                <a:solidFill>
                  <a:srgbClr val="2B1D4F"/>
                </a:solidFill>
                <a:latin typeface="Lato"/>
                <a:ea typeface="Lato"/>
                <a:cs typeface="Lato"/>
                <a:sym typeface="Lato"/>
              </a:rPr>
              <a:t>You also need some good hardware at doing simultaneous calculation:</a:t>
            </a:r>
          </a:p>
          <a:p>
            <a:pPr algn="l">
              <a:lnSpc>
                <a:spcPts val="5040"/>
              </a:lnSpc>
            </a:pPr>
          </a:p>
          <a:p>
            <a:pPr algn="l" marL="777240" indent="-388620" lvl="1">
              <a:lnSpc>
                <a:spcPts val="5040"/>
              </a:lnSpc>
              <a:buFont typeface="Arial"/>
              <a:buChar char="•"/>
            </a:pPr>
            <a:r>
              <a:rPr lang="en-US" sz="3600" spc="86">
                <a:solidFill>
                  <a:srgbClr val="2B1D4F"/>
                </a:solidFill>
                <a:latin typeface="Lato"/>
                <a:ea typeface="Lato"/>
                <a:cs typeface="Lato"/>
                <a:sym typeface="Lato"/>
              </a:rPr>
              <a:t>GPU - used for multi-core floating point calculation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Freeform 4" id="4"/>
          <p:cNvSpPr/>
          <p:nvPr/>
        </p:nvSpPr>
        <p:spPr>
          <a:xfrm flipH="false" flipV="false" rot="0">
            <a:off x="1028700" y="4120176"/>
            <a:ext cx="12421262" cy="5869046"/>
          </a:xfrm>
          <a:custGeom>
            <a:avLst/>
            <a:gdLst/>
            <a:ahLst/>
            <a:cxnLst/>
            <a:rect r="r" b="b" t="t" l="l"/>
            <a:pathLst>
              <a:path h="5869046" w="12421262">
                <a:moveTo>
                  <a:pt x="0" y="0"/>
                </a:moveTo>
                <a:lnTo>
                  <a:pt x="12421262" y="0"/>
                </a:lnTo>
                <a:lnTo>
                  <a:pt x="12421262" y="5869046"/>
                </a:lnTo>
                <a:lnTo>
                  <a:pt x="0" y="5869046"/>
                </a:lnTo>
                <a:lnTo>
                  <a:pt x="0" y="0"/>
                </a:lnTo>
                <a:close/>
              </a:path>
            </a:pathLst>
          </a:custGeom>
          <a:blipFill>
            <a:blip r:embed="rId3"/>
            <a:stretch>
              <a:fillRect l="0" t="0" r="0" b="0"/>
            </a:stretch>
          </a:blipFill>
        </p:spPr>
      </p:sp>
      <p:sp>
        <p:nvSpPr>
          <p:cNvPr name="TextBox 5" id="5"/>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RECURRENT NEURAL NETWORKS (2010 - 2017)</a:t>
            </a:r>
          </a:p>
        </p:txBody>
      </p:sp>
      <p:sp>
        <p:nvSpPr>
          <p:cNvPr name="TextBox 6" id="6"/>
          <p:cNvSpPr txBox="true"/>
          <p:nvPr/>
        </p:nvSpPr>
        <p:spPr>
          <a:xfrm rot="0">
            <a:off x="1028700" y="2201206"/>
            <a:ext cx="16230600" cy="1671320"/>
          </a:xfrm>
          <a:prstGeom prst="rect">
            <a:avLst/>
          </a:prstGeom>
        </p:spPr>
        <p:txBody>
          <a:bodyPr anchor="t" rtlCol="false" tIns="0" lIns="0" bIns="0" rIns="0">
            <a:spAutoFit/>
          </a:bodyPr>
          <a:lstStyle/>
          <a:p>
            <a:pPr algn="l" marL="0" indent="0" lvl="0">
              <a:lnSpc>
                <a:spcPts val="4480"/>
              </a:lnSpc>
              <a:spcBef>
                <a:spcPct val="0"/>
              </a:spcBef>
            </a:pPr>
            <a:r>
              <a:rPr lang="en-US" sz="3200" spc="76" strike="noStrike" u="none">
                <a:solidFill>
                  <a:srgbClr val="2B1D4F"/>
                </a:solidFill>
                <a:latin typeface="Lato"/>
                <a:ea typeface="Lato"/>
                <a:cs typeface="Lato"/>
                <a:sym typeface="Lato"/>
              </a:rPr>
              <a:t>Recurrent neural networks, also known as RNNs, are a class of neural networks that allow previous outputs to be used as inputs while having hidden states. They are typically as follows:</a:t>
            </a:r>
          </a:p>
        </p:txBody>
      </p:sp>
      <p:sp>
        <p:nvSpPr>
          <p:cNvPr name="TextBox 7" id="7"/>
          <p:cNvSpPr txBox="true"/>
          <p:nvPr/>
        </p:nvSpPr>
        <p:spPr>
          <a:xfrm rot="0">
            <a:off x="14086440" y="5361422"/>
            <a:ext cx="3172837" cy="547370"/>
          </a:xfrm>
          <a:prstGeom prst="rect">
            <a:avLst/>
          </a:prstGeom>
        </p:spPr>
        <p:txBody>
          <a:bodyPr anchor="t" rtlCol="false" tIns="0" lIns="0" bIns="0" rIns="0">
            <a:spAutoFit/>
          </a:bodyPr>
          <a:lstStyle/>
          <a:p>
            <a:pPr algn="l" marL="0" indent="0" lvl="0">
              <a:lnSpc>
                <a:spcPts val="4480"/>
              </a:lnSpc>
              <a:spcBef>
                <a:spcPct val="0"/>
              </a:spcBef>
            </a:pPr>
            <a:r>
              <a:rPr lang="en-US" sz="3200" spc="76" u="sng">
                <a:solidFill>
                  <a:srgbClr val="2B1D4F"/>
                </a:solidFill>
                <a:latin typeface="Lato"/>
                <a:ea typeface="Lato"/>
                <a:cs typeface="Lato"/>
                <a:sym typeface="Lato"/>
                <a:hlinkClick r:id="rId4" tooltip="https://stanford.edu/~shervine/teaching/cs-230/cheatsheet-recurrent-neural-networks"/>
              </a:rPr>
              <a:t>Credit - Stanford</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ADVANCEMENTS OF DEEP LEARNING</a:t>
            </a:r>
          </a:p>
        </p:txBody>
      </p:sp>
      <p:sp>
        <p:nvSpPr>
          <p:cNvPr name="TextBox 5" id="5"/>
          <p:cNvSpPr txBox="true"/>
          <p:nvPr/>
        </p:nvSpPr>
        <p:spPr>
          <a:xfrm rot="0">
            <a:off x="1028700" y="1786167"/>
            <a:ext cx="16230600" cy="7853045"/>
          </a:xfrm>
          <a:prstGeom prst="rect">
            <a:avLst/>
          </a:prstGeom>
        </p:spPr>
        <p:txBody>
          <a:bodyPr anchor="t" rtlCol="false" tIns="0" lIns="0" bIns="0" rIns="0">
            <a:spAutoFit/>
          </a:bodyPr>
          <a:lstStyle/>
          <a:p>
            <a:pPr algn="l">
              <a:lnSpc>
                <a:spcPts val="4480"/>
              </a:lnSpc>
            </a:pPr>
            <a:r>
              <a:rPr lang="en-US" sz="3200" spc="76">
                <a:solidFill>
                  <a:srgbClr val="2B1D4F"/>
                </a:solidFill>
                <a:latin typeface="Lato"/>
                <a:ea typeface="Lato"/>
                <a:cs typeface="Lato"/>
                <a:sym typeface="Lato"/>
              </a:rPr>
              <a:t>Major leaps began to happen in the 2010's as the capability of these networks began to reach human level.</a:t>
            </a:r>
          </a:p>
          <a:p>
            <a:pPr algn="l">
              <a:lnSpc>
                <a:spcPts val="4480"/>
              </a:lnSpc>
            </a:pPr>
          </a:p>
          <a:p>
            <a:pPr algn="l">
              <a:lnSpc>
                <a:spcPts val="4480"/>
              </a:lnSpc>
            </a:pPr>
            <a:r>
              <a:rPr lang="en-US" sz="3200" spc="76">
                <a:solidFill>
                  <a:srgbClr val="2B1D4F"/>
                </a:solidFill>
                <a:latin typeface="Lato"/>
                <a:ea typeface="Lato"/>
                <a:cs typeface="Lato"/>
                <a:sym typeface="Lato"/>
              </a:rPr>
              <a:t>Alexnet (2012) - Won the Large Scale Visual Recognition Challenge(LSVRC) with an error rate 10% lower than the previous year. Used dropout to reduce overfitting and a rectified linear activation unit (ReLU) </a:t>
            </a:r>
          </a:p>
          <a:p>
            <a:pPr algn="l">
              <a:lnSpc>
                <a:spcPts val="4480"/>
              </a:lnSpc>
            </a:pPr>
          </a:p>
          <a:p>
            <a:pPr algn="l">
              <a:lnSpc>
                <a:spcPts val="4480"/>
              </a:lnSpc>
            </a:pPr>
            <a:r>
              <a:rPr lang="en-US" sz="3200" spc="76">
                <a:solidFill>
                  <a:srgbClr val="2B1D4F"/>
                </a:solidFill>
                <a:latin typeface="Lato"/>
                <a:ea typeface="Lato"/>
                <a:cs typeface="Lato"/>
                <a:sym typeface="Lato"/>
              </a:rPr>
              <a:t>Generative Adversarial Networks (2014) - Ian Goodfellow - </a:t>
            </a:r>
          </a:p>
          <a:p>
            <a:pPr algn="l">
              <a:lnSpc>
                <a:spcPts val="4480"/>
              </a:lnSpc>
            </a:pPr>
          </a:p>
          <a:p>
            <a:pPr algn="l">
              <a:lnSpc>
                <a:spcPts val="4480"/>
              </a:lnSpc>
            </a:pPr>
            <a:r>
              <a:rPr lang="en-US" sz="3200" spc="76">
                <a:solidFill>
                  <a:srgbClr val="2B1D4F"/>
                </a:solidFill>
                <a:latin typeface="Lato"/>
                <a:ea typeface="Lato"/>
                <a:cs typeface="Lato"/>
                <a:sym typeface="Lato"/>
              </a:rPr>
              <a:t>Gated Recurrent Units (2014) - this is when Siri, Alexa, Google Voice began to actually understand my accent.</a:t>
            </a:r>
          </a:p>
          <a:p>
            <a:pPr algn="l">
              <a:lnSpc>
                <a:spcPts val="4480"/>
              </a:lnSpc>
            </a:pPr>
          </a:p>
          <a:p>
            <a:pPr algn="l">
              <a:lnSpc>
                <a:spcPts val="4480"/>
              </a:lnSpc>
            </a:pPr>
            <a:r>
              <a:rPr lang="en-US" sz="3200" spc="76">
                <a:solidFill>
                  <a:srgbClr val="2B1D4F"/>
                </a:solidFill>
                <a:latin typeface="Lato"/>
                <a:ea typeface="Lato"/>
                <a:cs typeface="Lato"/>
                <a:sym typeface="Lato"/>
              </a:rPr>
              <a:t>“Langley Theory of AI” - they tried something and it somehow worked. Then they had to write a paper to figure out why.</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THE TRANSFORMER (2017 - PRESENT)</a:t>
            </a:r>
          </a:p>
        </p:txBody>
      </p:sp>
      <p:sp>
        <p:nvSpPr>
          <p:cNvPr name="TextBox 5" id="5"/>
          <p:cNvSpPr txBox="true"/>
          <p:nvPr/>
        </p:nvSpPr>
        <p:spPr>
          <a:xfrm rot="0">
            <a:off x="1038209" y="1940603"/>
            <a:ext cx="16221069" cy="7291070"/>
          </a:xfrm>
          <a:prstGeom prst="rect">
            <a:avLst/>
          </a:prstGeom>
        </p:spPr>
        <p:txBody>
          <a:bodyPr anchor="t" rtlCol="false" tIns="0" lIns="0" bIns="0" rIns="0">
            <a:spAutoFit/>
          </a:bodyPr>
          <a:lstStyle/>
          <a:p>
            <a:pPr algn="l" marL="0" indent="0" lvl="0">
              <a:lnSpc>
                <a:spcPts val="4480"/>
              </a:lnSpc>
              <a:spcBef>
                <a:spcPct val="0"/>
              </a:spcBef>
            </a:pPr>
            <a:r>
              <a:rPr lang="en-US" sz="3200" spc="76" strike="noStrike" u="none">
                <a:solidFill>
                  <a:srgbClr val="2B1D4F"/>
                </a:solidFill>
                <a:latin typeface="Lato"/>
                <a:ea typeface="Lato"/>
                <a:cs typeface="Lato"/>
                <a:sym typeface="Lato"/>
              </a:rPr>
              <a:t>Introduced by: Vaswani et al. in the paper "</a:t>
            </a:r>
            <a:r>
              <a:rPr lang="en-US" sz="3200" spc="76" strike="noStrike" u="sng">
                <a:solidFill>
                  <a:srgbClr val="2B1D4F"/>
                </a:solidFill>
                <a:latin typeface="Lato"/>
                <a:ea typeface="Lato"/>
                <a:cs typeface="Lato"/>
                <a:sym typeface="Lato"/>
                <a:hlinkClick r:id="rId3" tooltip="https://arxiv.org/pdf/1706.03762"/>
              </a:rPr>
              <a:t>Attention is All You Need</a:t>
            </a:r>
            <a:r>
              <a:rPr lang="en-US" sz="3200" spc="76" strike="noStrike" u="none">
                <a:solidFill>
                  <a:srgbClr val="2B1D4F"/>
                </a:solidFill>
                <a:latin typeface="Lato"/>
                <a:ea typeface="Lato"/>
                <a:cs typeface="Lato"/>
                <a:sym typeface="Lato"/>
              </a:rPr>
              <a:t>"</a:t>
            </a:r>
          </a:p>
          <a:p>
            <a:pPr algn="l" marL="0" indent="0" lvl="0">
              <a:lnSpc>
                <a:spcPts val="4480"/>
              </a:lnSpc>
              <a:spcBef>
                <a:spcPct val="0"/>
              </a:spcBef>
            </a:pPr>
          </a:p>
          <a:p>
            <a:pPr algn="l" marL="690881" indent="-345440" lvl="1">
              <a:lnSpc>
                <a:spcPts val="4480"/>
              </a:lnSpc>
              <a:spcBef>
                <a:spcPct val="0"/>
              </a:spcBef>
              <a:buFont typeface="Arial"/>
              <a:buChar char="•"/>
            </a:pPr>
            <a:r>
              <a:rPr lang="en-US" b="true" sz="3200" spc="76" strike="noStrike" u="none">
                <a:solidFill>
                  <a:srgbClr val="2B1D4F"/>
                </a:solidFill>
                <a:latin typeface="Lato Bold"/>
                <a:ea typeface="Lato Bold"/>
                <a:cs typeface="Lato Bold"/>
                <a:sym typeface="Lato Bold"/>
              </a:rPr>
              <a:t>Self-Attention Mechanism</a:t>
            </a:r>
            <a:r>
              <a:rPr lang="en-US" sz="3200" spc="76" strike="noStrike" u="none">
                <a:solidFill>
                  <a:srgbClr val="2B1D4F"/>
                </a:solidFill>
                <a:latin typeface="Lato"/>
                <a:ea typeface="Lato"/>
                <a:cs typeface="Lato"/>
                <a:sym typeface="Lato"/>
              </a:rPr>
              <a:t>: Models relationships between all tokens in a sequence simultaneously, eliminating the need for sequential processing.</a:t>
            </a:r>
          </a:p>
          <a:p>
            <a:pPr algn="l" marL="690881" indent="-345440" lvl="1">
              <a:lnSpc>
                <a:spcPts val="4480"/>
              </a:lnSpc>
              <a:spcBef>
                <a:spcPct val="0"/>
              </a:spcBef>
              <a:buFont typeface="Arial"/>
              <a:buChar char="•"/>
            </a:pPr>
            <a:r>
              <a:rPr lang="en-US" b="true" sz="3200" spc="76" strike="noStrike" u="none">
                <a:solidFill>
                  <a:srgbClr val="2B1D4F"/>
                </a:solidFill>
                <a:latin typeface="Lato Bold"/>
                <a:ea typeface="Lato Bold"/>
                <a:cs typeface="Lato Bold"/>
                <a:sym typeface="Lato Bold"/>
              </a:rPr>
              <a:t>Positional Encoding</a:t>
            </a:r>
            <a:r>
              <a:rPr lang="en-US" sz="3200" spc="76" strike="noStrike" u="none">
                <a:solidFill>
                  <a:srgbClr val="2B1D4F"/>
                </a:solidFill>
                <a:latin typeface="Lato"/>
                <a:ea typeface="Lato"/>
                <a:cs typeface="Lato"/>
                <a:sym typeface="Lato"/>
              </a:rPr>
              <a:t>: Adds positional information to input embeddings since Transformers do not process data sequentially.</a:t>
            </a:r>
          </a:p>
          <a:p>
            <a:pPr algn="l" marL="690881" indent="-345440" lvl="1">
              <a:lnSpc>
                <a:spcPts val="4480"/>
              </a:lnSpc>
              <a:spcBef>
                <a:spcPct val="0"/>
              </a:spcBef>
              <a:buFont typeface="Arial"/>
              <a:buChar char="•"/>
            </a:pPr>
            <a:r>
              <a:rPr lang="en-US" b="true" sz="3200" spc="76" strike="noStrike" u="none">
                <a:solidFill>
                  <a:srgbClr val="2B1D4F"/>
                </a:solidFill>
                <a:latin typeface="Lato Bold"/>
                <a:ea typeface="Lato Bold"/>
                <a:cs typeface="Lato Bold"/>
                <a:sym typeface="Lato Bold"/>
              </a:rPr>
              <a:t>Feedforward Networks</a:t>
            </a:r>
            <a:r>
              <a:rPr lang="en-US" sz="3200" spc="76" strike="noStrike" u="none">
                <a:solidFill>
                  <a:srgbClr val="2B1D4F"/>
                </a:solidFill>
                <a:latin typeface="Lato"/>
                <a:ea typeface="Lato"/>
                <a:cs typeface="Lato"/>
                <a:sym typeface="Lato"/>
              </a:rPr>
              <a:t>: Applied after the self-attention mechanism within each layer.</a:t>
            </a:r>
          </a:p>
          <a:p>
            <a:pPr algn="l" marL="690881" indent="-345440" lvl="1">
              <a:lnSpc>
                <a:spcPts val="4480"/>
              </a:lnSpc>
              <a:spcBef>
                <a:spcPct val="0"/>
              </a:spcBef>
              <a:buFont typeface="Arial"/>
              <a:buChar char="•"/>
            </a:pPr>
            <a:r>
              <a:rPr lang="en-US" b="true" sz="3200" spc="76" strike="noStrike" u="none">
                <a:solidFill>
                  <a:srgbClr val="2B1D4F"/>
                </a:solidFill>
                <a:latin typeface="Lato Bold"/>
                <a:ea typeface="Lato Bold"/>
                <a:cs typeface="Lato Bold"/>
                <a:sym typeface="Lato Bold"/>
              </a:rPr>
              <a:t>Multi-Head Attention</a:t>
            </a:r>
            <a:r>
              <a:rPr lang="en-US" sz="3200" spc="76" strike="noStrike" u="none">
                <a:solidFill>
                  <a:srgbClr val="2B1D4F"/>
                </a:solidFill>
                <a:latin typeface="Lato"/>
                <a:ea typeface="Lato"/>
                <a:cs typeface="Lato"/>
                <a:sym typeface="Lato"/>
              </a:rPr>
              <a:t>: Allows the model to focus on different parts of the input simultaneously.</a:t>
            </a:r>
          </a:p>
          <a:p>
            <a:pPr algn="l" marL="690881" indent="-345440" lvl="1">
              <a:lnSpc>
                <a:spcPts val="4480"/>
              </a:lnSpc>
              <a:spcBef>
                <a:spcPct val="0"/>
              </a:spcBef>
              <a:buFont typeface="Arial"/>
              <a:buChar char="•"/>
            </a:pPr>
            <a:r>
              <a:rPr lang="en-US" b="true" sz="3200" spc="76" strike="noStrike" u="none">
                <a:solidFill>
                  <a:srgbClr val="2B1D4F"/>
                </a:solidFill>
                <a:latin typeface="Lato Bold"/>
                <a:ea typeface="Lato Bold"/>
                <a:cs typeface="Lato Bold"/>
                <a:sym typeface="Lato Bold"/>
              </a:rPr>
              <a:t>Parallelism</a:t>
            </a:r>
            <a:r>
              <a:rPr lang="en-US" sz="3200" spc="76" strike="noStrike" u="none">
                <a:solidFill>
                  <a:srgbClr val="2B1D4F"/>
                </a:solidFill>
                <a:latin typeface="Lato"/>
                <a:ea typeface="Lato"/>
                <a:cs typeface="Lato"/>
                <a:sym typeface="Lato"/>
              </a:rPr>
              <a:t>: Processes entire sequences at once, significantly speeding up training compared to RNNs.</a:t>
            </a:r>
          </a:p>
          <a:p>
            <a:pPr algn="l" marL="0" indent="0" lvl="0">
              <a:lnSpc>
                <a:spcPts val="4480"/>
              </a:lnSpc>
              <a:spcBef>
                <a:spcPct val="0"/>
              </a:spcBef>
            </a:pP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THE TRANSFORMER (2017 - PRESENT)</a:t>
            </a:r>
          </a:p>
        </p:txBody>
      </p:sp>
      <p:sp>
        <p:nvSpPr>
          <p:cNvPr name="TextBox 5" id="5"/>
          <p:cNvSpPr txBox="true"/>
          <p:nvPr/>
        </p:nvSpPr>
        <p:spPr>
          <a:xfrm rot="0">
            <a:off x="1038209" y="1655054"/>
            <a:ext cx="16221069" cy="8415655"/>
          </a:xfrm>
          <a:prstGeom prst="rect">
            <a:avLst/>
          </a:prstGeom>
        </p:spPr>
        <p:txBody>
          <a:bodyPr anchor="t" rtlCol="false" tIns="0" lIns="0" bIns="0" rIns="0">
            <a:spAutoFit/>
          </a:bodyPr>
          <a:lstStyle/>
          <a:p>
            <a:pPr algn="l" marL="0" indent="0" lvl="0">
              <a:lnSpc>
                <a:spcPts val="3919"/>
              </a:lnSpc>
              <a:spcBef>
                <a:spcPct val="0"/>
              </a:spcBef>
            </a:pPr>
            <a:r>
              <a:rPr lang="en-US" sz="2799" spc="67">
                <a:solidFill>
                  <a:srgbClr val="2B1D4F"/>
                </a:solidFill>
                <a:latin typeface="Lato"/>
                <a:ea typeface="Lato"/>
                <a:cs typeface="Lato"/>
                <a:sym typeface="Lato"/>
              </a:rPr>
              <a:t>Adva</a:t>
            </a:r>
            <a:r>
              <a:rPr lang="en-US" sz="2799" spc="67" strike="noStrike" u="none">
                <a:solidFill>
                  <a:srgbClr val="2B1D4F"/>
                </a:solidFill>
                <a:latin typeface="Lato"/>
                <a:ea typeface="Lato"/>
                <a:cs typeface="Lato"/>
                <a:sym typeface="Lato"/>
              </a:rPr>
              <a:t>ntages:</a:t>
            </a:r>
          </a:p>
          <a:p>
            <a:pPr algn="l" marL="604519" indent="-302260" lvl="1">
              <a:lnSpc>
                <a:spcPts val="3919"/>
              </a:lnSpc>
              <a:spcBef>
                <a:spcPct val="0"/>
              </a:spcBef>
              <a:buFont typeface="Arial"/>
              <a:buChar char="•"/>
            </a:pPr>
            <a:r>
              <a:rPr lang="en-US" sz="2799" spc="67" strike="noStrike" u="none">
                <a:solidFill>
                  <a:srgbClr val="2B1D4F"/>
                </a:solidFill>
                <a:latin typeface="Lato"/>
                <a:ea typeface="Lato"/>
                <a:cs typeface="Lato"/>
                <a:sym typeface="Lato"/>
              </a:rPr>
              <a:t>Handles long-range dependencies effectively.</a:t>
            </a:r>
          </a:p>
          <a:p>
            <a:pPr algn="l" marL="604519" indent="-302260" lvl="1">
              <a:lnSpc>
                <a:spcPts val="3919"/>
              </a:lnSpc>
              <a:spcBef>
                <a:spcPct val="0"/>
              </a:spcBef>
              <a:buFont typeface="Arial"/>
              <a:buChar char="•"/>
            </a:pPr>
            <a:r>
              <a:rPr lang="en-US" sz="2799" spc="67" strike="noStrike" u="none">
                <a:solidFill>
                  <a:srgbClr val="2B1D4F"/>
                </a:solidFill>
                <a:latin typeface="Lato"/>
                <a:ea typeface="Lato"/>
                <a:cs typeface="Lato"/>
                <a:sym typeface="Lato"/>
              </a:rPr>
              <a:t>Scales well with increased data and compute.</a:t>
            </a:r>
          </a:p>
          <a:p>
            <a:pPr algn="l" marL="604519" indent="-302260" lvl="1">
              <a:lnSpc>
                <a:spcPts val="3919"/>
              </a:lnSpc>
              <a:spcBef>
                <a:spcPct val="0"/>
              </a:spcBef>
              <a:buFont typeface="Arial"/>
              <a:buChar char="•"/>
            </a:pPr>
            <a:r>
              <a:rPr lang="en-US" sz="2799" spc="67" strike="noStrike" u="none">
                <a:solidFill>
                  <a:srgbClr val="2B1D4F"/>
                </a:solidFill>
                <a:latin typeface="Lato"/>
                <a:ea typeface="Lato"/>
                <a:cs typeface="Lato"/>
                <a:sym typeface="Lato"/>
              </a:rPr>
              <a:t>Allows for parallel processing, leading to faster training.</a:t>
            </a:r>
          </a:p>
          <a:p>
            <a:pPr algn="l">
              <a:lnSpc>
                <a:spcPts val="3919"/>
              </a:lnSpc>
              <a:spcBef>
                <a:spcPct val="0"/>
              </a:spcBef>
            </a:pPr>
          </a:p>
          <a:p>
            <a:pPr algn="l">
              <a:lnSpc>
                <a:spcPts val="3919"/>
              </a:lnSpc>
              <a:spcBef>
                <a:spcPct val="0"/>
              </a:spcBef>
            </a:pPr>
            <a:r>
              <a:rPr lang="en-US" sz="2799" spc="67" strike="noStrike" u="none">
                <a:solidFill>
                  <a:srgbClr val="2B1D4F"/>
                </a:solidFill>
                <a:latin typeface="Lato"/>
                <a:ea typeface="Lato"/>
                <a:cs typeface="Lato"/>
                <a:sym typeface="Lato"/>
              </a:rPr>
              <a:t>BERT (2018)</a:t>
            </a:r>
          </a:p>
          <a:p>
            <a:pPr algn="l" marL="604519" indent="-302260" lvl="1">
              <a:lnSpc>
                <a:spcPts val="3919"/>
              </a:lnSpc>
              <a:spcBef>
                <a:spcPct val="0"/>
              </a:spcBef>
              <a:buFont typeface="Arial"/>
              <a:buChar char="•"/>
            </a:pPr>
            <a:r>
              <a:rPr lang="en-US" sz="2799" spc="67" strike="noStrike" u="none">
                <a:solidFill>
                  <a:srgbClr val="2B1D4F"/>
                </a:solidFill>
                <a:latin typeface="Lato"/>
                <a:ea typeface="Lato"/>
                <a:cs typeface="Lato"/>
                <a:sym typeface="Lato"/>
              </a:rPr>
              <a:t>Bidirectional Encoder Representations from Transformers.</a:t>
            </a:r>
          </a:p>
          <a:p>
            <a:pPr algn="l" marL="604519" indent="-302260" lvl="1">
              <a:lnSpc>
                <a:spcPts val="3919"/>
              </a:lnSpc>
              <a:spcBef>
                <a:spcPct val="0"/>
              </a:spcBef>
              <a:buFont typeface="Arial"/>
              <a:buChar char="•"/>
            </a:pPr>
            <a:r>
              <a:rPr lang="en-US" sz="2799" spc="67" strike="noStrike" u="none">
                <a:solidFill>
                  <a:srgbClr val="2B1D4F"/>
                </a:solidFill>
                <a:latin typeface="Lato"/>
                <a:ea typeface="Lato"/>
                <a:cs typeface="Lato"/>
                <a:sym typeface="Lato"/>
              </a:rPr>
              <a:t>Pretrained on massive text corpora using a masked language modeling objective.</a:t>
            </a:r>
          </a:p>
          <a:p>
            <a:pPr algn="l" marL="604519" indent="-302260" lvl="1">
              <a:lnSpc>
                <a:spcPts val="3919"/>
              </a:lnSpc>
              <a:spcBef>
                <a:spcPct val="0"/>
              </a:spcBef>
              <a:buFont typeface="Arial"/>
              <a:buChar char="•"/>
            </a:pPr>
            <a:r>
              <a:rPr lang="en-US" sz="2799" spc="67" strike="noStrike" u="none">
                <a:solidFill>
                  <a:srgbClr val="2B1D4F"/>
                </a:solidFill>
                <a:latin typeface="Lato"/>
                <a:ea typeface="Lato"/>
                <a:cs typeface="Lato"/>
                <a:sym typeface="Lato"/>
              </a:rPr>
              <a:t>Fine-tuned for downstream tasks like sentiment analysis, question answering, and named entity recognition.</a:t>
            </a:r>
          </a:p>
          <a:p>
            <a:pPr algn="l">
              <a:lnSpc>
                <a:spcPts val="3919"/>
              </a:lnSpc>
              <a:spcBef>
                <a:spcPct val="0"/>
              </a:spcBef>
            </a:pPr>
            <a:r>
              <a:rPr lang="en-US" sz="2799" spc="67" strike="noStrike" u="none">
                <a:solidFill>
                  <a:srgbClr val="2B1D4F"/>
                </a:solidFill>
                <a:latin typeface="Lato"/>
                <a:ea typeface="Lato"/>
                <a:cs typeface="Lato"/>
                <a:sym typeface="Lato"/>
              </a:rPr>
              <a:t>GPT (2018–2023+)</a:t>
            </a:r>
          </a:p>
          <a:p>
            <a:pPr algn="l" marL="604519" indent="-302260" lvl="1">
              <a:lnSpc>
                <a:spcPts val="3919"/>
              </a:lnSpc>
              <a:spcBef>
                <a:spcPct val="0"/>
              </a:spcBef>
              <a:buFont typeface="Arial"/>
              <a:buChar char="•"/>
            </a:pPr>
            <a:r>
              <a:rPr lang="en-US" sz="2799" spc="67" strike="noStrike" u="none">
                <a:solidFill>
                  <a:srgbClr val="2B1D4F"/>
                </a:solidFill>
                <a:latin typeface="Lato"/>
                <a:ea typeface="Lato"/>
                <a:cs typeface="Lato"/>
                <a:sym typeface="Lato"/>
              </a:rPr>
              <a:t>Generative Pre-trained Transformer.</a:t>
            </a:r>
          </a:p>
          <a:p>
            <a:pPr algn="l" marL="604519" indent="-302260" lvl="1">
              <a:lnSpc>
                <a:spcPts val="3919"/>
              </a:lnSpc>
              <a:spcBef>
                <a:spcPct val="0"/>
              </a:spcBef>
              <a:buFont typeface="Arial"/>
              <a:buChar char="•"/>
            </a:pPr>
            <a:r>
              <a:rPr lang="en-US" sz="2799" spc="67" strike="noStrike" u="none">
                <a:solidFill>
                  <a:srgbClr val="2B1D4F"/>
                </a:solidFill>
                <a:latin typeface="Lato"/>
                <a:ea typeface="Lato"/>
                <a:cs typeface="Lato"/>
                <a:sym typeface="Lato"/>
              </a:rPr>
              <a:t>Introduced by OpenAI, focused on autoregressive language modeling (predicting the next token).</a:t>
            </a:r>
          </a:p>
          <a:p>
            <a:pPr algn="l" marL="604519" indent="-302260" lvl="1">
              <a:lnSpc>
                <a:spcPts val="3919"/>
              </a:lnSpc>
              <a:spcBef>
                <a:spcPct val="0"/>
              </a:spcBef>
              <a:buFont typeface="Arial"/>
              <a:buChar char="•"/>
            </a:pPr>
            <a:r>
              <a:rPr lang="en-US" sz="2799" spc="67" strike="noStrike" u="none">
                <a:solidFill>
                  <a:srgbClr val="2B1D4F"/>
                </a:solidFill>
                <a:latin typeface="Lato"/>
                <a:ea typeface="Lato"/>
                <a:cs typeface="Lato"/>
                <a:sym typeface="Lato"/>
              </a:rPr>
              <a:t>GPT models (GPT-2, GPT-3, GPT-4) scaled up significantly, achieving remarkable results in text generation.</a:t>
            </a:r>
          </a:p>
          <a:p>
            <a:pPr algn="l" marL="0" indent="0" lvl="0">
              <a:lnSpc>
                <a:spcPts val="3919"/>
              </a:lnSpc>
              <a:spcBef>
                <a:spcPct val="0"/>
              </a:spcBef>
            </a:pP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FINE TUNING</a:t>
            </a:r>
          </a:p>
        </p:txBody>
      </p:sp>
      <p:sp>
        <p:nvSpPr>
          <p:cNvPr name="TextBox 5" id="5"/>
          <p:cNvSpPr txBox="true"/>
          <p:nvPr/>
        </p:nvSpPr>
        <p:spPr>
          <a:xfrm rot="0">
            <a:off x="1028684" y="2229150"/>
            <a:ext cx="16230616" cy="3919220"/>
          </a:xfrm>
          <a:prstGeom prst="rect">
            <a:avLst/>
          </a:prstGeom>
        </p:spPr>
        <p:txBody>
          <a:bodyPr anchor="t" rtlCol="false" tIns="0" lIns="0" bIns="0" rIns="0">
            <a:spAutoFit/>
          </a:bodyPr>
          <a:lstStyle/>
          <a:p>
            <a:pPr algn="l">
              <a:lnSpc>
                <a:spcPts val="4480"/>
              </a:lnSpc>
              <a:spcBef>
                <a:spcPct val="0"/>
              </a:spcBef>
            </a:pPr>
            <a:r>
              <a:rPr lang="en-US" sz="3200" spc="76" strike="noStrike" u="none">
                <a:solidFill>
                  <a:srgbClr val="2B1D4F"/>
                </a:solidFill>
                <a:latin typeface="Lato"/>
                <a:ea typeface="Lato"/>
                <a:cs typeface="Lato"/>
                <a:sym typeface="Lato"/>
              </a:rPr>
              <a:t>Fine-tuning a large language model (LLM) involves adapting a pretrained model (e.g., GPT, BERT) to perform specific tasks or align its behavior with particular requirements. This process leverages the general knowledge learned during pretraining and refines it using task-specific data.</a:t>
            </a:r>
          </a:p>
          <a:p>
            <a:pPr algn="l">
              <a:lnSpc>
                <a:spcPts val="4480"/>
              </a:lnSpc>
              <a:spcBef>
                <a:spcPct val="0"/>
              </a:spcBef>
            </a:pPr>
          </a:p>
          <a:p>
            <a:pPr algn="l">
              <a:lnSpc>
                <a:spcPts val="4480"/>
              </a:lnSpc>
              <a:spcBef>
                <a:spcPct val="0"/>
              </a:spcBef>
            </a:pPr>
            <a:r>
              <a:rPr lang="en-US" sz="3200" spc="76" strike="noStrike" u="none">
                <a:solidFill>
                  <a:srgbClr val="2B1D4F"/>
                </a:solidFill>
                <a:latin typeface="Lato"/>
                <a:ea typeface="Lato"/>
                <a:cs typeface="Lato"/>
                <a:sym typeface="Lato"/>
              </a:rPr>
              <a:t>Fine-tuning can also be applied to other deep learning networks, such as CNNs to be able to classify specific images.</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REINFORCEMENT LEARNING WITH HUMAN FEEDBACK (RLHF)</a:t>
            </a:r>
          </a:p>
        </p:txBody>
      </p:sp>
      <p:sp>
        <p:nvSpPr>
          <p:cNvPr name="TextBox 5" id="5"/>
          <p:cNvSpPr txBox="true"/>
          <p:nvPr/>
        </p:nvSpPr>
        <p:spPr>
          <a:xfrm rot="0">
            <a:off x="1028684" y="1533754"/>
            <a:ext cx="16230616" cy="8415020"/>
          </a:xfrm>
          <a:prstGeom prst="rect">
            <a:avLst/>
          </a:prstGeom>
        </p:spPr>
        <p:txBody>
          <a:bodyPr anchor="t" rtlCol="false" tIns="0" lIns="0" bIns="0" rIns="0">
            <a:spAutoFit/>
          </a:bodyPr>
          <a:lstStyle/>
          <a:p>
            <a:pPr algn="l" marL="0" indent="0" lvl="0">
              <a:lnSpc>
                <a:spcPts val="4480"/>
              </a:lnSpc>
              <a:spcBef>
                <a:spcPct val="0"/>
              </a:spcBef>
            </a:pPr>
            <a:r>
              <a:rPr lang="en-US" sz="3200" spc="76" strike="noStrike" u="none">
                <a:solidFill>
                  <a:srgbClr val="2B1D4F"/>
                </a:solidFill>
                <a:latin typeface="Lato"/>
                <a:ea typeface="Lato"/>
                <a:cs typeface="Lato"/>
                <a:sym typeface="Lato"/>
              </a:rPr>
              <a:t>Description:</a:t>
            </a:r>
          </a:p>
          <a:p>
            <a:pPr algn="l" marL="690881" indent="-345440" lvl="1">
              <a:lnSpc>
                <a:spcPts val="4480"/>
              </a:lnSpc>
              <a:buFont typeface="Arial"/>
              <a:buChar char="•"/>
            </a:pPr>
            <a:r>
              <a:rPr lang="en-US" sz="3200" spc="76" strike="noStrike" u="none">
                <a:solidFill>
                  <a:srgbClr val="2B1D4F"/>
                </a:solidFill>
                <a:latin typeface="Lato"/>
                <a:ea typeface="Lato"/>
                <a:cs typeface="Lato"/>
                <a:sym typeface="Lato"/>
              </a:rPr>
              <a:t>Combines reinforcement learning with human-labeled data to guide the model's behavior.</a:t>
            </a:r>
          </a:p>
          <a:p>
            <a:pPr algn="l" marL="0" indent="0" lvl="0">
              <a:lnSpc>
                <a:spcPts val="4480"/>
              </a:lnSpc>
              <a:spcBef>
                <a:spcPct val="0"/>
              </a:spcBef>
            </a:pPr>
            <a:r>
              <a:rPr lang="en-US" sz="3200" spc="76" strike="noStrike" u="none">
                <a:solidFill>
                  <a:srgbClr val="2B1D4F"/>
                </a:solidFill>
                <a:latin typeface="Lato"/>
                <a:ea typeface="Lato"/>
                <a:cs typeface="Lato"/>
                <a:sym typeface="Lato"/>
              </a:rPr>
              <a:t>Pretraining:</a:t>
            </a:r>
          </a:p>
          <a:p>
            <a:pPr algn="l" marL="690881" indent="-345440" lvl="1">
              <a:lnSpc>
                <a:spcPts val="4480"/>
              </a:lnSpc>
              <a:buFont typeface="Arial"/>
              <a:buChar char="•"/>
            </a:pPr>
            <a:r>
              <a:rPr lang="en-US" sz="3200" spc="76" strike="noStrike" u="none">
                <a:solidFill>
                  <a:srgbClr val="2B1D4F"/>
                </a:solidFill>
                <a:latin typeface="Lato"/>
                <a:ea typeface="Lato"/>
                <a:cs typeface="Lato"/>
                <a:sym typeface="Lato"/>
              </a:rPr>
              <a:t>The model is pretrained on a large corpus of data using standard objectives (e.g., predicting the next word).</a:t>
            </a:r>
          </a:p>
          <a:p>
            <a:pPr algn="l" marL="0" indent="0" lvl="0">
              <a:lnSpc>
                <a:spcPts val="4480"/>
              </a:lnSpc>
              <a:spcBef>
                <a:spcPct val="0"/>
              </a:spcBef>
            </a:pPr>
            <a:r>
              <a:rPr lang="en-US" sz="3200" spc="76" strike="noStrike" u="none">
                <a:solidFill>
                  <a:srgbClr val="2B1D4F"/>
                </a:solidFill>
                <a:latin typeface="Lato"/>
                <a:ea typeface="Lato"/>
                <a:cs typeface="Lato"/>
                <a:sym typeface="Lato"/>
              </a:rPr>
              <a:t>Fine-tuning:</a:t>
            </a:r>
          </a:p>
          <a:p>
            <a:pPr algn="l" marL="690881" indent="-345440" lvl="1">
              <a:lnSpc>
                <a:spcPts val="4480"/>
              </a:lnSpc>
              <a:buFont typeface="Arial"/>
              <a:buChar char="•"/>
            </a:pPr>
            <a:r>
              <a:rPr lang="en-US" sz="3200" spc="76" strike="noStrike" u="none">
                <a:solidFill>
                  <a:srgbClr val="2B1D4F"/>
                </a:solidFill>
                <a:latin typeface="Lato"/>
                <a:ea typeface="Lato"/>
                <a:cs typeface="Lato"/>
                <a:sym typeface="Lato"/>
              </a:rPr>
              <a:t>The model is fine-tuned using human feedback to optimize for specific goals.</a:t>
            </a:r>
          </a:p>
          <a:p>
            <a:pPr algn="l" marL="0" indent="0" lvl="0">
              <a:lnSpc>
                <a:spcPts val="4480"/>
              </a:lnSpc>
              <a:spcBef>
                <a:spcPct val="0"/>
              </a:spcBef>
            </a:pPr>
            <a:r>
              <a:rPr lang="en-US" sz="3200" spc="76" strike="noStrike" u="none">
                <a:solidFill>
                  <a:srgbClr val="2B1D4F"/>
                </a:solidFill>
                <a:latin typeface="Lato"/>
                <a:ea typeface="Lato"/>
                <a:cs typeface="Lato"/>
                <a:sym typeface="Lato"/>
              </a:rPr>
              <a:t>Reward Modeling:</a:t>
            </a:r>
          </a:p>
          <a:p>
            <a:pPr algn="l" marL="690881" indent="-345440" lvl="1">
              <a:lnSpc>
                <a:spcPts val="4480"/>
              </a:lnSpc>
              <a:buFont typeface="Arial"/>
              <a:buChar char="•"/>
            </a:pPr>
            <a:r>
              <a:rPr lang="en-US" sz="3200" spc="76" strike="noStrike" u="none">
                <a:solidFill>
                  <a:srgbClr val="2B1D4F"/>
                </a:solidFill>
                <a:latin typeface="Lato"/>
                <a:ea typeface="Lato"/>
                <a:cs typeface="Lato"/>
                <a:sym typeface="Lato"/>
              </a:rPr>
              <a:t>Human preferences are collected by showing multiple outputs to humans and asking them to rank the responses.</a:t>
            </a:r>
          </a:p>
          <a:p>
            <a:pPr algn="l" marL="690881" indent="-345440" lvl="1">
              <a:lnSpc>
                <a:spcPts val="4480"/>
              </a:lnSpc>
              <a:buFont typeface="Arial"/>
              <a:buChar char="•"/>
            </a:pPr>
            <a:r>
              <a:rPr lang="en-US" sz="3200" spc="76" strike="noStrike" u="none">
                <a:solidFill>
                  <a:srgbClr val="2B1D4F"/>
                </a:solidFill>
                <a:latin typeface="Lato"/>
                <a:ea typeface="Lato"/>
                <a:cs typeface="Lato"/>
                <a:sym typeface="Lato"/>
              </a:rPr>
              <a:t>A reward model is trained on this data to predict the quality of a response.</a:t>
            </a:r>
          </a:p>
          <a:p>
            <a:pPr algn="l" marL="0" indent="0" lvl="0">
              <a:lnSpc>
                <a:spcPts val="4480"/>
              </a:lnSpc>
              <a:spcBef>
                <a:spcPct val="0"/>
              </a:spcBef>
            </a:pPr>
            <a:r>
              <a:rPr lang="en-US" sz="3200" spc="76" strike="noStrike" u="none">
                <a:solidFill>
                  <a:srgbClr val="2B1D4F"/>
                </a:solidFill>
                <a:latin typeface="Lato"/>
                <a:ea typeface="Lato"/>
                <a:cs typeface="Lato"/>
                <a:sym typeface="Lato"/>
              </a:rPr>
              <a:t>Policy Optimization:</a:t>
            </a:r>
          </a:p>
          <a:p>
            <a:pPr algn="l" marL="690881" indent="-345440" lvl="1">
              <a:lnSpc>
                <a:spcPts val="4480"/>
              </a:lnSpc>
              <a:buFont typeface="Arial"/>
              <a:buChar char="•"/>
            </a:pPr>
            <a:r>
              <a:rPr lang="en-US" sz="3200" spc="76" strike="noStrike" u="none">
                <a:solidFill>
                  <a:srgbClr val="2B1D4F"/>
                </a:solidFill>
                <a:latin typeface="Lato"/>
                <a:ea typeface="Lato"/>
                <a:cs typeface="Lato"/>
                <a:sym typeface="Lato"/>
              </a:rPr>
              <a:t>The model is fine-tuned using reinforcement learning, optimizing for the reward model's scores.</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Freeform 4" id="4"/>
          <p:cNvSpPr/>
          <p:nvPr/>
        </p:nvSpPr>
        <p:spPr>
          <a:xfrm flipH="false" flipV="false" rot="0">
            <a:off x="0" y="0"/>
            <a:ext cx="14067692" cy="10287000"/>
          </a:xfrm>
          <a:custGeom>
            <a:avLst/>
            <a:gdLst/>
            <a:ahLst/>
            <a:cxnLst/>
            <a:rect r="r" b="b" t="t" l="l"/>
            <a:pathLst>
              <a:path h="10287000" w="14067692">
                <a:moveTo>
                  <a:pt x="0" y="0"/>
                </a:moveTo>
                <a:lnTo>
                  <a:pt x="14067692" y="0"/>
                </a:lnTo>
                <a:lnTo>
                  <a:pt x="14067692" y="10287000"/>
                </a:lnTo>
                <a:lnTo>
                  <a:pt x="0" y="10287000"/>
                </a:lnTo>
                <a:lnTo>
                  <a:pt x="0" y="0"/>
                </a:lnTo>
                <a:close/>
              </a:path>
            </a:pathLst>
          </a:custGeom>
          <a:blipFill>
            <a:blip r:embed="rId3"/>
            <a:stretch>
              <a:fillRect l="0" t="0" r="0" b="0"/>
            </a:stretch>
          </a:blipFill>
        </p:spPr>
      </p:sp>
      <p:sp>
        <p:nvSpPr>
          <p:cNvPr name="TextBox 5" id="5"/>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AI AT HUMAN LEVEL</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Freeform 4" id="4"/>
          <p:cNvSpPr/>
          <p:nvPr/>
        </p:nvSpPr>
        <p:spPr>
          <a:xfrm flipH="false" flipV="false" rot="0">
            <a:off x="1028700" y="1852842"/>
            <a:ext cx="16052979" cy="6501457"/>
          </a:xfrm>
          <a:custGeom>
            <a:avLst/>
            <a:gdLst/>
            <a:ahLst/>
            <a:cxnLst/>
            <a:rect r="r" b="b" t="t" l="l"/>
            <a:pathLst>
              <a:path h="6501457" w="16052979">
                <a:moveTo>
                  <a:pt x="0" y="0"/>
                </a:moveTo>
                <a:lnTo>
                  <a:pt x="16052979" y="0"/>
                </a:lnTo>
                <a:lnTo>
                  <a:pt x="16052979" y="6501456"/>
                </a:lnTo>
                <a:lnTo>
                  <a:pt x="0" y="6501456"/>
                </a:lnTo>
                <a:lnTo>
                  <a:pt x="0" y="0"/>
                </a:lnTo>
                <a:close/>
              </a:path>
            </a:pathLst>
          </a:custGeom>
          <a:blipFill>
            <a:blip r:embed="rId3"/>
            <a:stretch>
              <a:fillRect l="0" t="0" r="0" b="0"/>
            </a:stretch>
          </a:blipFill>
        </p:spPr>
      </p:sp>
      <p:sp>
        <p:nvSpPr>
          <p:cNvPr name="TextBox 5" id="5"/>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WHAT DOES HUMAN LEVEL MEAN ANYWAY?</a:t>
            </a:r>
          </a:p>
        </p:txBody>
      </p:sp>
      <p:sp>
        <p:nvSpPr>
          <p:cNvPr name="TextBox 6" id="6"/>
          <p:cNvSpPr txBox="true"/>
          <p:nvPr/>
        </p:nvSpPr>
        <p:spPr>
          <a:xfrm rot="0">
            <a:off x="5893366" y="8710930"/>
            <a:ext cx="6323648" cy="547370"/>
          </a:xfrm>
          <a:prstGeom prst="rect">
            <a:avLst/>
          </a:prstGeom>
        </p:spPr>
        <p:txBody>
          <a:bodyPr anchor="t" rtlCol="false" tIns="0" lIns="0" bIns="0" rIns="0">
            <a:spAutoFit/>
          </a:bodyPr>
          <a:lstStyle/>
          <a:p>
            <a:pPr algn="l">
              <a:lnSpc>
                <a:spcPts val="4480"/>
              </a:lnSpc>
              <a:spcBef>
                <a:spcPct val="0"/>
              </a:spcBef>
            </a:pPr>
            <a:r>
              <a:rPr lang="en-US" sz="3200" spc="76">
                <a:solidFill>
                  <a:srgbClr val="2B1D4F"/>
                </a:solidFill>
                <a:latin typeface="Lato"/>
                <a:ea typeface="Lato"/>
                <a:cs typeface="Lato"/>
                <a:sym typeface="Lato"/>
              </a:rPr>
              <a:t>F</a:t>
            </a:r>
            <a:r>
              <a:rPr lang="en-US" sz="3200" spc="76" strike="noStrike" u="none">
                <a:solidFill>
                  <a:srgbClr val="2B1D4F"/>
                </a:solidFill>
                <a:latin typeface="Lato"/>
                <a:ea typeface="Lato"/>
                <a:cs typeface="Lato"/>
                <a:sym typeface="Lato"/>
              </a:rPr>
              <a:t>actually incorrect, but fun meme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706" y="4514765"/>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Freeform 4" id="4"/>
          <p:cNvSpPr/>
          <p:nvPr/>
        </p:nvSpPr>
        <p:spPr>
          <a:xfrm flipH="false" flipV="false" rot="0">
            <a:off x="9469408" y="4742451"/>
            <a:ext cx="5328258" cy="5328258"/>
          </a:xfrm>
          <a:custGeom>
            <a:avLst/>
            <a:gdLst/>
            <a:ahLst/>
            <a:cxnLst/>
            <a:rect r="r" b="b" t="t" l="l"/>
            <a:pathLst>
              <a:path h="5328258" w="5328258">
                <a:moveTo>
                  <a:pt x="0" y="0"/>
                </a:moveTo>
                <a:lnTo>
                  <a:pt x="5328258" y="0"/>
                </a:lnTo>
                <a:lnTo>
                  <a:pt x="5328258" y="5328258"/>
                </a:lnTo>
                <a:lnTo>
                  <a:pt x="0" y="5328258"/>
                </a:lnTo>
                <a:lnTo>
                  <a:pt x="0" y="0"/>
                </a:lnTo>
                <a:close/>
              </a:path>
            </a:pathLst>
          </a:custGeom>
          <a:blipFill>
            <a:blip r:embed="rId3"/>
            <a:stretch>
              <a:fillRect l="0" t="0" r="0" b="0"/>
            </a:stretch>
          </a:blipFill>
        </p:spPr>
      </p:sp>
      <p:sp>
        <p:nvSpPr>
          <p:cNvPr name="TextBox 5" id="5"/>
          <p:cNvSpPr txBox="true"/>
          <p:nvPr/>
        </p:nvSpPr>
        <p:spPr>
          <a:xfrm rot="0">
            <a:off x="897713" y="4776337"/>
            <a:ext cx="8275634"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INSANELY FAST HISTORY LESSON</a:t>
            </a:r>
          </a:p>
        </p:txBody>
      </p:sp>
      <p:sp>
        <p:nvSpPr>
          <p:cNvPr name="TextBox 6" id="6"/>
          <p:cNvSpPr txBox="true"/>
          <p:nvPr/>
        </p:nvSpPr>
        <p:spPr>
          <a:xfrm rot="0">
            <a:off x="850974" y="603430"/>
            <a:ext cx="16408332" cy="3813069"/>
          </a:xfrm>
          <a:prstGeom prst="rect">
            <a:avLst/>
          </a:prstGeom>
        </p:spPr>
        <p:txBody>
          <a:bodyPr anchor="t" rtlCol="false" tIns="0" lIns="0" bIns="0" rIns="0">
            <a:spAutoFit/>
          </a:bodyPr>
          <a:lstStyle/>
          <a:p>
            <a:pPr algn="ctr">
              <a:lnSpc>
                <a:spcPts val="14431"/>
              </a:lnSpc>
            </a:pPr>
            <a:r>
              <a:rPr lang="en-US" sz="15859" spc="79">
                <a:solidFill>
                  <a:srgbClr val="2B1D4F"/>
                </a:solidFill>
                <a:latin typeface="Lato"/>
                <a:ea typeface="Lato"/>
                <a:cs typeface="Lato"/>
                <a:sym typeface="Lato"/>
              </a:rPr>
              <a:t>How did we get here?</a:t>
            </a:r>
          </a:p>
        </p:txBody>
      </p:sp>
      <p:sp>
        <p:nvSpPr>
          <p:cNvPr name="TextBox 7" id="7"/>
          <p:cNvSpPr txBox="true"/>
          <p:nvPr/>
        </p:nvSpPr>
        <p:spPr>
          <a:xfrm rot="0">
            <a:off x="897713" y="6638024"/>
            <a:ext cx="8537608" cy="2620276"/>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We’re going to move fast through the next 25 slides, so here’s a link to download if you want to circle back later :)</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706" y="4514765"/>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700" y="4776337"/>
            <a:ext cx="16230600" cy="2620276"/>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How are advances and adoption of AI by the community affecting urban planning?</a:t>
            </a:r>
          </a:p>
          <a:p>
            <a:pPr algn="l">
              <a:lnSpc>
                <a:spcPts val="5200"/>
              </a:lnSpc>
              <a:spcBef>
                <a:spcPct val="0"/>
              </a:spcBef>
            </a:pPr>
          </a:p>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How can the challenges be addressed?</a:t>
            </a:r>
          </a:p>
        </p:txBody>
      </p:sp>
      <p:sp>
        <p:nvSpPr>
          <p:cNvPr name="TextBox 5" id="5"/>
          <p:cNvSpPr txBox="true"/>
          <p:nvPr/>
        </p:nvSpPr>
        <p:spPr>
          <a:xfrm rot="0">
            <a:off x="850974" y="603430"/>
            <a:ext cx="16408332" cy="3813069"/>
          </a:xfrm>
          <a:prstGeom prst="rect">
            <a:avLst/>
          </a:prstGeom>
        </p:spPr>
        <p:txBody>
          <a:bodyPr anchor="t" rtlCol="false" tIns="0" lIns="0" bIns="0" rIns="0">
            <a:spAutoFit/>
          </a:bodyPr>
          <a:lstStyle/>
          <a:p>
            <a:pPr algn="ctr">
              <a:lnSpc>
                <a:spcPts val="14431"/>
              </a:lnSpc>
            </a:pPr>
            <a:r>
              <a:rPr lang="en-US" sz="15859" spc="79">
                <a:solidFill>
                  <a:srgbClr val="2B1D4F"/>
                </a:solidFill>
                <a:latin typeface="Lato"/>
                <a:ea typeface="Lato"/>
                <a:cs typeface="Lato"/>
                <a:sym typeface="Lato"/>
              </a:rPr>
              <a:t>AI Challenges </a:t>
            </a:r>
          </a:p>
          <a:p>
            <a:pPr algn="ctr">
              <a:lnSpc>
                <a:spcPts val="14431"/>
              </a:lnSpc>
            </a:pPr>
            <a:r>
              <a:rPr lang="en-US" sz="15859" spc="79">
                <a:solidFill>
                  <a:srgbClr val="2B1D4F"/>
                </a:solidFill>
                <a:latin typeface="Lato"/>
                <a:ea typeface="Lato"/>
                <a:cs typeface="Lato"/>
                <a:sym typeface="Lato"/>
              </a:rPr>
              <a:t>for Planning</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89" y="660288"/>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AUTONOMOUS VEHICLES</a:t>
            </a:r>
          </a:p>
        </p:txBody>
      </p:sp>
      <p:sp>
        <p:nvSpPr>
          <p:cNvPr name="TextBox 5" id="5"/>
          <p:cNvSpPr txBox="true"/>
          <p:nvPr/>
        </p:nvSpPr>
        <p:spPr>
          <a:xfrm rot="0">
            <a:off x="1028684" y="2229150"/>
            <a:ext cx="16230616" cy="7853045"/>
          </a:xfrm>
          <a:prstGeom prst="rect">
            <a:avLst/>
          </a:prstGeom>
        </p:spPr>
        <p:txBody>
          <a:bodyPr anchor="t" rtlCol="false" tIns="0" lIns="0" bIns="0" rIns="0">
            <a:spAutoFit/>
          </a:bodyPr>
          <a:lstStyle/>
          <a:p>
            <a:pPr algn="l" marL="690881" indent="-345440" lvl="1">
              <a:lnSpc>
                <a:spcPts val="4480"/>
              </a:lnSpc>
              <a:spcBef>
                <a:spcPct val="0"/>
              </a:spcBef>
              <a:buFont typeface="Arial"/>
              <a:buChar char="•"/>
            </a:pPr>
            <a:r>
              <a:rPr lang="en-US" sz="3200" spc="76" strike="noStrike" u="none">
                <a:solidFill>
                  <a:srgbClr val="2B1D4F"/>
                </a:solidFill>
                <a:latin typeface="Lato"/>
                <a:ea typeface="Lato"/>
                <a:cs typeface="Lato"/>
                <a:sym typeface="Lato"/>
              </a:rPr>
              <a:t>Ghost Riders</a:t>
            </a:r>
          </a:p>
          <a:p>
            <a:pPr algn="l" marL="1381761" indent="-460587" lvl="2">
              <a:lnSpc>
                <a:spcPts val="4480"/>
              </a:lnSpc>
              <a:spcBef>
                <a:spcPct val="0"/>
              </a:spcBef>
              <a:buFont typeface="Arial"/>
              <a:buChar char="⚬"/>
            </a:pPr>
            <a:r>
              <a:rPr lang="en-US" sz="3200" spc="76" strike="noStrike" u="sng">
                <a:solidFill>
                  <a:srgbClr val="2B1D4F"/>
                </a:solidFill>
                <a:latin typeface="Lato"/>
                <a:ea typeface="Lato"/>
                <a:cs typeface="Lato"/>
                <a:sym typeface="Lato"/>
                <a:hlinkClick r:id="rId3" tooltip="https://www.washingtonpost.com/technology/2023/04/24/driverless-cars-san-francisco/"/>
              </a:rPr>
              <a:t>Camera-covered cars with nobody inside are causing traffic jams, angering residents and amazing tourists</a:t>
            </a:r>
          </a:p>
          <a:p>
            <a:pPr algn="l" marL="690881" indent="-345440" lvl="1">
              <a:lnSpc>
                <a:spcPts val="4480"/>
              </a:lnSpc>
              <a:spcBef>
                <a:spcPct val="0"/>
              </a:spcBef>
              <a:buFont typeface="Arial"/>
              <a:buChar char="•"/>
            </a:pPr>
            <a:r>
              <a:rPr lang="en-US" sz="3200" spc="76" strike="noStrike" u="none">
                <a:solidFill>
                  <a:srgbClr val="2B1D4F"/>
                </a:solidFill>
                <a:latin typeface="Lato"/>
                <a:ea typeface="Lato"/>
                <a:cs typeface="Lato"/>
                <a:sym typeface="Lato"/>
              </a:rPr>
              <a:t>Parking</a:t>
            </a:r>
          </a:p>
          <a:p>
            <a:pPr algn="l" marL="1381761" indent="-460587" lvl="2">
              <a:lnSpc>
                <a:spcPts val="4480"/>
              </a:lnSpc>
              <a:spcBef>
                <a:spcPct val="0"/>
              </a:spcBef>
              <a:buFont typeface="Arial"/>
              <a:buChar char="⚬"/>
            </a:pPr>
            <a:r>
              <a:rPr lang="en-US" sz="3200" spc="76" strike="noStrike" u="sng">
                <a:solidFill>
                  <a:srgbClr val="2B1D4F"/>
                </a:solidFill>
                <a:latin typeface="Lato"/>
                <a:ea typeface="Lato"/>
                <a:cs typeface="Lato"/>
                <a:sym typeface="Lato"/>
                <a:hlinkClick r:id="rId4" tooltip="https://www.azcentral.com/story/news/local/phoenix/2023/04/27/driverless-waymo-cars-phoenix-neighborhoods/70152066007/"/>
              </a:rPr>
              <a:t>They don’t actually have to park - it’s often cheaper to cruise city streets at low speeds. Or park in front of private houses.</a:t>
            </a:r>
          </a:p>
          <a:p>
            <a:pPr algn="l" marL="1381761" indent="-460587" lvl="2">
              <a:lnSpc>
                <a:spcPts val="4480"/>
              </a:lnSpc>
              <a:spcBef>
                <a:spcPct val="0"/>
              </a:spcBef>
              <a:buFont typeface="Arial"/>
              <a:buChar char="⚬"/>
            </a:pPr>
            <a:r>
              <a:rPr lang="en-US" sz="3200" spc="76" strike="noStrike" u="sng">
                <a:solidFill>
                  <a:srgbClr val="2B1D4F"/>
                </a:solidFill>
                <a:latin typeface="Lato"/>
                <a:ea typeface="Lato"/>
                <a:cs typeface="Lato"/>
                <a:sym typeface="Lato"/>
                <a:hlinkClick r:id="rId5" tooltip="https://www.youtube.com/watch?v=Xvs0K1LG1ac"/>
              </a:rPr>
              <a:t>Waymo cars honk at each other throughout the night, disturbing SF neighbors</a:t>
            </a:r>
          </a:p>
          <a:p>
            <a:pPr algn="l" marL="690881" indent="-345440" lvl="1">
              <a:lnSpc>
                <a:spcPts val="4480"/>
              </a:lnSpc>
              <a:buFont typeface="Arial"/>
              <a:buChar char="•"/>
            </a:pPr>
            <a:r>
              <a:rPr lang="en-US" sz="3200" spc="76" strike="noStrike" u="none">
                <a:solidFill>
                  <a:srgbClr val="2B1D4F"/>
                </a:solidFill>
                <a:latin typeface="Lato"/>
                <a:ea typeface="Lato"/>
                <a:cs typeface="Lato"/>
                <a:sym typeface="Lato"/>
              </a:rPr>
              <a:t>Driving Behavior</a:t>
            </a:r>
          </a:p>
          <a:p>
            <a:pPr algn="l" marL="1381761" indent="-460587" lvl="2">
              <a:lnSpc>
                <a:spcPts val="4480"/>
              </a:lnSpc>
              <a:spcBef>
                <a:spcPct val="0"/>
              </a:spcBef>
              <a:buFont typeface="Arial"/>
              <a:buChar char="⚬"/>
            </a:pPr>
            <a:r>
              <a:rPr lang="en-US" sz="3200" spc="76" strike="noStrike" u="sng">
                <a:solidFill>
                  <a:srgbClr val="2B1D4F"/>
                </a:solidFill>
                <a:latin typeface="Lato"/>
                <a:ea typeface="Lato"/>
                <a:cs typeface="Lato"/>
                <a:sym typeface="Lato"/>
                <a:hlinkClick r:id="rId6" tooltip="https://www.cnn.com/2025/01/07/business/waymo-circles-delay/index.html"/>
              </a:rPr>
              <a:t>Waymo passenger nearly misses his flight after car drives in circles</a:t>
            </a:r>
          </a:p>
          <a:p>
            <a:pPr algn="l" marL="1381761" indent="-460587" lvl="2">
              <a:lnSpc>
                <a:spcPts val="4480"/>
              </a:lnSpc>
              <a:spcBef>
                <a:spcPct val="0"/>
              </a:spcBef>
              <a:buFont typeface="Arial"/>
              <a:buChar char="⚬"/>
            </a:pPr>
            <a:r>
              <a:rPr lang="en-US" sz="3200" spc="76" strike="noStrike" u="sng">
                <a:solidFill>
                  <a:srgbClr val="2B1D4F"/>
                </a:solidFill>
                <a:latin typeface="Lato"/>
                <a:ea typeface="Lato"/>
                <a:cs typeface="Lato"/>
                <a:sym typeface="Lato"/>
                <a:hlinkClick r:id="rId7" tooltip="https://www.cnn.com/2023/08/14/business/driverless-cars-san-francisco-cruise/index.html"/>
              </a:rPr>
              <a:t>‘Complete meltdown’: Driverless cars in San Francisco stall causing a traffic jam</a:t>
            </a:r>
          </a:p>
          <a:p>
            <a:pPr algn="l" marL="1381761" indent="-460587" lvl="2">
              <a:lnSpc>
                <a:spcPts val="4480"/>
              </a:lnSpc>
              <a:spcBef>
                <a:spcPct val="0"/>
              </a:spcBef>
              <a:buFont typeface="Arial"/>
              <a:buChar char="⚬"/>
            </a:pPr>
            <a:r>
              <a:rPr lang="en-US" sz="3200" spc="76" strike="noStrike" u="sng">
                <a:solidFill>
                  <a:srgbClr val="2B1D4F"/>
                </a:solidFill>
                <a:latin typeface="Lato"/>
                <a:ea typeface="Lato"/>
                <a:cs typeface="Lato"/>
                <a:sym typeface="Lato"/>
                <a:hlinkClick r:id="rId8" tooltip="https://www.npr.org/2023/08/26/1195695051/driverless-cars-san-francisco-waymo-cruise"/>
              </a:rPr>
              <a:t>Armed with traffic cones, protesters are immobilizing driverless cars</a:t>
            </a:r>
          </a:p>
          <a:p>
            <a:pPr algn="l">
              <a:lnSpc>
                <a:spcPts val="4480"/>
              </a:lnSpc>
              <a:spcBef>
                <a:spcPct val="0"/>
              </a:spcBef>
            </a:pPr>
          </a:p>
          <a:p>
            <a:pPr algn="l">
              <a:lnSpc>
                <a:spcPts val="4480"/>
              </a:lnSpc>
              <a:spcBef>
                <a:spcPct val="0"/>
              </a:spcBef>
            </a:pP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61" y="661537"/>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ROUTING &amp; RECOMENDATION</a:t>
            </a:r>
          </a:p>
        </p:txBody>
      </p:sp>
      <p:sp>
        <p:nvSpPr>
          <p:cNvPr name="TextBox 5" id="5"/>
          <p:cNvSpPr txBox="true"/>
          <p:nvPr/>
        </p:nvSpPr>
        <p:spPr>
          <a:xfrm rot="0">
            <a:off x="1028661" y="1970031"/>
            <a:ext cx="16230616" cy="7853045"/>
          </a:xfrm>
          <a:prstGeom prst="rect">
            <a:avLst/>
          </a:prstGeom>
        </p:spPr>
        <p:txBody>
          <a:bodyPr anchor="t" rtlCol="false" tIns="0" lIns="0" bIns="0" rIns="0">
            <a:spAutoFit/>
          </a:bodyPr>
          <a:lstStyle/>
          <a:p>
            <a:pPr algn="l">
              <a:lnSpc>
                <a:spcPts val="4480"/>
              </a:lnSpc>
              <a:spcBef>
                <a:spcPct val="0"/>
              </a:spcBef>
            </a:pPr>
            <a:r>
              <a:rPr lang="en-US" sz="3200" spc="76" strike="noStrike" u="none">
                <a:solidFill>
                  <a:srgbClr val="2B1D4F"/>
                </a:solidFill>
                <a:latin typeface="Lato"/>
                <a:ea typeface="Lato"/>
                <a:cs typeface="Lato"/>
                <a:sym typeface="Lato"/>
              </a:rPr>
              <a:t>Nagivation</a:t>
            </a:r>
          </a:p>
          <a:p>
            <a:pPr algn="l" marL="690881" indent="-345440" lvl="1">
              <a:lnSpc>
                <a:spcPts val="4480"/>
              </a:lnSpc>
              <a:spcBef>
                <a:spcPct val="0"/>
              </a:spcBef>
              <a:buFont typeface="Arial"/>
              <a:buChar char="•"/>
            </a:pPr>
            <a:r>
              <a:rPr lang="en-US" sz="3200" spc="76" strike="noStrike" u="sng">
                <a:solidFill>
                  <a:srgbClr val="2B1D4F"/>
                </a:solidFill>
                <a:latin typeface="Lato"/>
                <a:ea typeface="Lato"/>
                <a:cs typeface="Lato"/>
                <a:sym typeface="Lato"/>
                <a:hlinkClick r:id="rId3" tooltip="https://its.berkeley.edu/news/your-navigation-app-making-traffic-unmanageable"/>
              </a:rPr>
              <a:t>Your Navigation App Is Making Traffic Unmanageable</a:t>
            </a:r>
          </a:p>
          <a:p>
            <a:pPr algn="l" marL="1381761" indent="-460587" lvl="2">
              <a:lnSpc>
                <a:spcPts val="4480"/>
              </a:lnSpc>
              <a:spcBef>
                <a:spcPct val="0"/>
              </a:spcBef>
              <a:buFont typeface="Arial"/>
              <a:buChar char="⚬"/>
            </a:pPr>
            <a:r>
              <a:rPr lang="en-US" sz="3200" spc="76" strike="noStrike" u="none">
                <a:solidFill>
                  <a:srgbClr val="2B1D4F"/>
                </a:solidFill>
                <a:latin typeface="Lato"/>
                <a:ea typeface="Lato"/>
                <a:cs typeface="Lato"/>
                <a:sym typeface="Lato"/>
              </a:rPr>
              <a:t>Individual rather than Community focused</a:t>
            </a:r>
          </a:p>
          <a:p>
            <a:pPr algn="l" marL="690881" indent="-345440" lvl="1">
              <a:lnSpc>
                <a:spcPts val="4480"/>
              </a:lnSpc>
              <a:spcBef>
                <a:spcPct val="0"/>
              </a:spcBef>
              <a:buFont typeface="Arial"/>
              <a:buChar char="•"/>
            </a:pPr>
            <a:r>
              <a:rPr lang="en-US" sz="3200" spc="76" strike="noStrike" u="sng">
                <a:solidFill>
                  <a:srgbClr val="2B1D4F"/>
                </a:solidFill>
                <a:latin typeface="Lato"/>
                <a:ea typeface="Lato"/>
                <a:cs typeface="Lato"/>
                <a:sym typeface="Lato"/>
                <a:hlinkClick r:id="rId4" tooltip="https://algorithmwatch.org/en/navigation-systems-small-towns/"/>
              </a:rPr>
              <a:t>Automated navigation systems are still wreaking havoc on small towns’ streets</a:t>
            </a:r>
          </a:p>
          <a:p>
            <a:pPr algn="l" marL="1381761" indent="-460587" lvl="2">
              <a:lnSpc>
                <a:spcPts val="4480"/>
              </a:lnSpc>
              <a:spcBef>
                <a:spcPct val="0"/>
              </a:spcBef>
              <a:buFont typeface="Arial"/>
              <a:buChar char="⚬"/>
            </a:pPr>
            <a:r>
              <a:rPr lang="en-US" sz="3200" spc="76" strike="noStrike">
                <a:solidFill>
                  <a:srgbClr val="2B1D4F"/>
                </a:solidFill>
                <a:latin typeface="Lato"/>
                <a:ea typeface="Lato"/>
                <a:cs typeface="Lato"/>
                <a:sym typeface="Lato"/>
              </a:rPr>
              <a:t>Apps like Google and Waze are redirecting traffic to secondary roads that are not equipped to handle the traffic, disrupting their infrastructure.</a:t>
            </a:r>
          </a:p>
          <a:p>
            <a:pPr algn="l">
              <a:lnSpc>
                <a:spcPts val="4480"/>
              </a:lnSpc>
              <a:spcBef>
                <a:spcPct val="0"/>
              </a:spcBef>
            </a:pPr>
          </a:p>
          <a:p>
            <a:pPr algn="l">
              <a:lnSpc>
                <a:spcPts val="4480"/>
              </a:lnSpc>
              <a:spcBef>
                <a:spcPct val="0"/>
              </a:spcBef>
            </a:pPr>
            <a:r>
              <a:rPr lang="en-US" sz="3200" spc="76" strike="noStrike">
                <a:solidFill>
                  <a:srgbClr val="2B1D4F"/>
                </a:solidFill>
                <a:latin typeface="Lato"/>
                <a:ea typeface="Lato"/>
                <a:cs typeface="Lato"/>
                <a:sym typeface="Lato"/>
              </a:rPr>
              <a:t>Communication</a:t>
            </a:r>
          </a:p>
          <a:p>
            <a:pPr algn="l" marL="690881" indent="-345440" lvl="1">
              <a:lnSpc>
                <a:spcPts val="4480"/>
              </a:lnSpc>
              <a:spcBef>
                <a:spcPct val="0"/>
              </a:spcBef>
              <a:buFont typeface="Arial"/>
              <a:buChar char="•"/>
            </a:pPr>
            <a:r>
              <a:rPr lang="en-US" sz="3200" spc="76" strike="noStrike">
                <a:solidFill>
                  <a:srgbClr val="2B1D4F"/>
                </a:solidFill>
                <a:latin typeface="Lato"/>
                <a:ea typeface="Lato"/>
                <a:cs typeface="Lato"/>
                <a:sym typeface="Lato"/>
              </a:rPr>
              <a:t>Friction with social media recommendation algorithms</a:t>
            </a:r>
          </a:p>
          <a:p>
            <a:pPr algn="l">
              <a:lnSpc>
                <a:spcPts val="4480"/>
              </a:lnSpc>
              <a:spcBef>
                <a:spcPct val="0"/>
              </a:spcBef>
            </a:pPr>
          </a:p>
          <a:p>
            <a:pPr algn="l">
              <a:lnSpc>
                <a:spcPts val="4480"/>
              </a:lnSpc>
              <a:spcBef>
                <a:spcPct val="0"/>
              </a:spcBef>
            </a:pPr>
            <a:r>
              <a:rPr lang="en-US" sz="3200" spc="76" strike="noStrike">
                <a:solidFill>
                  <a:srgbClr val="2B1D4F"/>
                </a:solidFill>
                <a:latin typeface="Lato"/>
                <a:ea typeface="Lato"/>
                <a:cs typeface="Lato"/>
                <a:sym typeface="Lato"/>
              </a:rPr>
              <a:t>Real Estate Investment</a:t>
            </a:r>
          </a:p>
          <a:p>
            <a:pPr algn="l" marL="690881" indent="-345440" lvl="1">
              <a:lnSpc>
                <a:spcPts val="4480"/>
              </a:lnSpc>
              <a:spcBef>
                <a:spcPct val="0"/>
              </a:spcBef>
              <a:buFont typeface="Arial"/>
              <a:buChar char="•"/>
            </a:pPr>
            <a:r>
              <a:rPr lang="en-US" sz="3200" spc="76" strike="noStrike">
                <a:solidFill>
                  <a:srgbClr val="2B1D4F"/>
                </a:solidFill>
                <a:latin typeface="Lato"/>
                <a:ea typeface="Lato"/>
                <a:cs typeface="Lato"/>
                <a:sym typeface="Lato"/>
              </a:rPr>
              <a:t>Tons of AI based investment advisers - may not match city planning forecasts</a:t>
            </a:r>
          </a:p>
          <a:p>
            <a:pPr algn="l" marL="690881" indent="-345440" lvl="1">
              <a:lnSpc>
                <a:spcPts val="4480"/>
              </a:lnSpc>
              <a:spcBef>
                <a:spcPct val="0"/>
              </a:spcBef>
              <a:buFont typeface="Arial"/>
              <a:buChar char="•"/>
            </a:pPr>
            <a:r>
              <a:rPr lang="en-US" sz="3200" spc="76" strike="noStrike">
                <a:solidFill>
                  <a:srgbClr val="2B1D4F"/>
                </a:solidFill>
                <a:latin typeface="Lato"/>
                <a:ea typeface="Lato"/>
                <a:cs typeface="Lato"/>
                <a:sym typeface="Lato"/>
              </a:rPr>
              <a:t>Zillow, Redfin, Mashvisor, Reonomy (Commercial Real Estate)</a:t>
            </a:r>
          </a:p>
          <a:p>
            <a:pPr algn="l" marL="690881" indent="-345440" lvl="1">
              <a:lnSpc>
                <a:spcPts val="4480"/>
              </a:lnSpc>
              <a:buFont typeface="Arial"/>
              <a:buChar char="•"/>
            </a:pPr>
            <a:r>
              <a:rPr lang="en-US" sz="3200" spc="76" strike="noStrike">
                <a:solidFill>
                  <a:srgbClr val="2B1D4F"/>
                </a:solidFill>
                <a:latin typeface="Lato"/>
                <a:ea typeface="Lato"/>
                <a:cs typeface="Lato"/>
                <a:sym typeface="Lato"/>
              </a:rPr>
              <a:t>I lost a lot more time looking at property than I should have</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706" y="4514765"/>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700" y="4776337"/>
            <a:ext cx="16230600" cy="2620276"/>
          </a:xfrm>
          <a:prstGeom prst="rect">
            <a:avLst/>
          </a:prstGeom>
        </p:spPr>
        <p:txBody>
          <a:bodyPr anchor="t" rtlCol="false" tIns="0" lIns="0" bIns="0" rIns="0">
            <a:spAutoFit/>
          </a:bodyPr>
          <a:lstStyle/>
          <a:p>
            <a:pPr algn="l">
              <a:lnSpc>
                <a:spcPts val="5200"/>
              </a:lnSpc>
            </a:pPr>
            <a:r>
              <a:rPr lang="en-US" sz="3714" spc="18" b="true">
                <a:solidFill>
                  <a:srgbClr val="2B1D4F"/>
                </a:solidFill>
                <a:latin typeface="Public Sans Bold"/>
                <a:ea typeface="Public Sans Bold"/>
                <a:cs typeface="Public Sans Bold"/>
                <a:sym typeface="Public Sans Bold"/>
              </a:rPr>
              <a:t>What types of things can AI do?</a:t>
            </a:r>
          </a:p>
          <a:p>
            <a:pPr algn="l">
              <a:lnSpc>
                <a:spcPts val="5200"/>
              </a:lnSpc>
            </a:pPr>
          </a:p>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How are advances and adoption of AI by urban planners affecting the community?</a:t>
            </a:r>
          </a:p>
        </p:txBody>
      </p:sp>
      <p:sp>
        <p:nvSpPr>
          <p:cNvPr name="TextBox 5" id="5"/>
          <p:cNvSpPr txBox="true"/>
          <p:nvPr/>
        </p:nvSpPr>
        <p:spPr>
          <a:xfrm rot="0">
            <a:off x="850974" y="603430"/>
            <a:ext cx="16408332" cy="3813069"/>
          </a:xfrm>
          <a:prstGeom prst="rect">
            <a:avLst/>
          </a:prstGeom>
        </p:spPr>
        <p:txBody>
          <a:bodyPr anchor="t" rtlCol="false" tIns="0" lIns="0" bIns="0" rIns="0">
            <a:spAutoFit/>
          </a:bodyPr>
          <a:lstStyle/>
          <a:p>
            <a:pPr algn="ctr">
              <a:lnSpc>
                <a:spcPts val="14431"/>
              </a:lnSpc>
            </a:pPr>
            <a:r>
              <a:rPr lang="en-US" sz="15859" spc="79">
                <a:solidFill>
                  <a:srgbClr val="2B1D4F"/>
                </a:solidFill>
                <a:latin typeface="Lato"/>
                <a:ea typeface="Lato"/>
                <a:cs typeface="Lato"/>
                <a:sym typeface="Lato"/>
              </a:rPr>
              <a:t>AI Advancements in Planning</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AI TECHNIQUES</a:t>
            </a:r>
          </a:p>
        </p:txBody>
      </p:sp>
      <p:sp>
        <p:nvSpPr>
          <p:cNvPr name="AutoShape 4" id="4"/>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5" id="5"/>
          <p:cNvSpPr txBox="true"/>
          <p:nvPr/>
        </p:nvSpPr>
        <p:spPr>
          <a:xfrm rot="0">
            <a:off x="1028700" y="2267901"/>
            <a:ext cx="15979569" cy="5897880"/>
          </a:xfrm>
          <a:prstGeom prst="rect">
            <a:avLst/>
          </a:prstGeom>
        </p:spPr>
        <p:txBody>
          <a:bodyPr anchor="t" rtlCol="false" tIns="0" lIns="0" bIns="0" rIns="0">
            <a:spAutoFit/>
          </a:bodyPr>
          <a:lstStyle/>
          <a:p>
            <a:pPr algn="l">
              <a:lnSpc>
                <a:spcPts val="4680"/>
              </a:lnSpc>
            </a:pPr>
          </a:p>
          <a:p>
            <a:pPr algn="l" marL="777240" indent="-388620" lvl="1">
              <a:lnSpc>
                <a:spcPts val="4680"/>
              </a:lnSpc>
              <a:buAutoNum type="arabicPeriod" startAt="1"/>
            </a:pPr>
            <a:r>
              <a:rPr lang="en-US" sz="3600" spc="18">
                <a:solidFill>
                  <a:srgbClr val="2B1D4F"/>
                </a:solidFill>
                <a:latin typeface="Lato"/>
                <a:ea typeface="Lato"/>
                <a:cs typeface="Lato"/>
                <a:sym typeface="Lato"/>
              </a:rPr>
              <a:t>Natural Language Processing - Classification, Summarization, Generation</a:t>
            </a:r>
          </a:p>
          <a:p>
            <a:pPr algn="l" marL="777240" indent="-388620" lvl="1">
              <a:lnSpc>
                <a:spcPts val="4680"/>
              </a:lnSpc>
              <a:buAutoNum type="arabicPeriod" startAt="1"/>
            </a:pPr>
            <a:r>
              <a:rPr lang="en-US" sz="3600" spc="18">
                <a:solidFill>
                  <a:srgbClr val="2B1D4F"/>
                </a:solidFill>
                <a:latin typeface="Lato"/>
                <a:ea typeface="Lato"/>
                <a:cs typeface="Lato"/>
                <a:sym typeface="Lato"/>
              </a:rPr>
              <a:t>Computer Vision - Classification, Segmentation, Enhancement, Generation</a:t>
            </a:r>
          </a:p>
          <a:p>
            <a:pPr algn="l" marL="777240" indent="-388620" lvl="1">
              <a:lnSpc>
                <a:spcPts val="4680"/>
              </a:lnSpc>
              <a:buAutoNum type="arabicPeriod" startAt="1"/>
            </a:pPr>
            <a:r>
              <a:rPr lang="en-US" sz="3600" spc="18">
                <a:solidFill>
                  <a:srgbClr val="2B1D4F"/>
                </a:solidFill>
                <a:latin typeface="Lato"/>
                <a:ea typeface="Lato"/>
                <a:cs typeface="Lato"/>
                <a:sym typeface="Lato"/>
              </a:rPr>
              <a:t>Audio Processing - Recognition, Classification, Generation</a:t>
            </a:r>
          </a:p>
          <a:p>
            <a:pPr algn="l" marL="777240" indent="-388620" lvl="1">
              <a:lnSpc>
                <a:spcPts val="4680"/>
              </a:lnSpc>
              <a:buAutoNum type="arabicPeriod" startAt="1"/>
            </a:pPr>
            <a:r>
              <a:rPr lang="en-US" sz="3600" spc="18">
                <a:solidFill>
                  <a:srgbClr val="2B1D4F"/>
                </a:solidFill>
                <a:latin typeface="Lato"/>
                <a:ea typeface="Lato"/>
                <a:cs typeface="Lato"/>
                <a:sym typeface="Lato"/>
              </a:rPr>
              <a:t>Multimodal Tasks - Text-to-Image, Text-to-Sound, Text-to-Video</a:t>
            </a:r>
          </a:p>
          <a:p>
            <a:pPr algn="l" marL="777240" indent="-388620" lvl="1">
              <a:lnSpc>
                <a:spcPts val="4680"/>
              </a:lnSpc>
              <a:buAutoNum type="arabicPeriod" startAt="1"/>
            </a:pPr>
            <a:r>
              <a:rPr lang="en-US" sz="3600" spc="18">
                <a:solidFill>
                  <a:srgbClr val="2B1D4F"/>
                </a:solidFill>
                <a:latin typeface="Lato"/>
                <a:ea typeface="Lato"/>
                <a:cs typeface="Lato"/>
                <a:sym typeface="Lato"/>
              </a:rPr>
              <a:t>Reinforcement Learning - Autonomous Vehicles, Robotics, Optimization</a:t>
            </a:r>
          </a:p>
          <a:p>
            <a:pPr algn="l" marL="777240" indent="-388620" lvl="1">
              <a:lnSpc>
                <a:spcPts val="4680"/>
              </a:lnSpc>
              <a:buAutoNum type="arabicPeriod" startAt="1"/>
            </a:pPr>
            <a:r>
              <a:rPr lang="en-US" sz="3600" spc="18">
                <a:solidFill>
                  <a:srgbClr val="2B1D4F"/>
                </a:solidFill>
                <a:latin typeface="Lato"/>
                <a:ea typeface="Lato"/>
                <a:cs typeface="Lato"/>
                <a:sym typeface="Lato"/>
              </a:rPr>
              <a:t>Recommendation Systems - Collaborative Filtering, Content Based, Implicit</a:t>
            </a:r>
          </a:p>
          <a:p>
            <a:pPr algn="l" marL="777240" indent="-388620" lvl="1">
              <a:lnSpc>
                <a:spcPts val="4680"/>
              </a:lnSpc>
              <a:buAutoNum type="arabicPeriod" startAt="1"/>
            </a:pPr>
            <a:r>
              <a:rPr lang="en-US" sz="3600" spc="18">
                <a:solidFill>
                  <a:srgbClr val="2B1D4F"/>
                </a:solidFill>
                <a:latin typeface="Lato"/>
                <a:ea typeface="Lato"/>
                <a:cs typeface="Lato"/>
                <a:sym typeface="Lato"/>
              </a:rPr>
              <a:t>Generative AI - Text, Images, Audio, Video</a:t>
            </a:r>
          </a:p>
          <a:p>
            <a:pPr algn="l" marL="777240" indent="-388620" lvl="1">
              <a:lnSpc>
                <a:spcPts val="4680"/>
              </a:lnSpc>
              <a:buAutoNum type="arabicPeriod" startAt="1"/>
            </a:pPr>
            <a:r>
              <a:rPr lang="en-US" sz="3600" spc="18">
                <a:solidFill>
                  <a:srgbClr val="2B1D4F"/>
                </a:solidFill>
                <a:latin typeface="Lato"/>
                <a:ea typeface="Lato"/>
                <a:cs typeface="Lato"/>
                <a:sym typeface="Lato"/>
              </a:rPr>
              <a:t>Agentic AI - Tool Calling, Decision Making</a:t>
            </a:r>
          </a:p>
          <a:p>
            <a:pPr algn="l" marL="777240" indent="-388620" lvl="1">
              <a:lnSpc>
                <a:spcPts val="4680"/>
              </a:lnSpc>
              <a:buAutoNum type="arabicPeriod" startAt="1"/>
            </a:pPr>
            <a:r>
              <a:rPr lang="en-US" sz="3600" spc="18">
                <a:solidFill>
                  <a:srgbClr val="2B1D4F"/>
                </a:solidFill>
                <a:latin typeface="Lato"/>
                <a:ea typeface="Lato"/>
                <a:cs typeface="Lato"/>
                <a:sym typeface="Lato"/>
              </a:rPr>
              <a:t>Robotics - Humanoid Robots, Autonomous Drones, Self Driving Cars</a:t>
            </a:r>
          </a:p>
        </p:txBody>
      </p:sp>
    </p:spTree>
  </p:cSld>
  <p:clrMapOvr>
    <a:masterClrMapping/>
  </p:clrMapOvr>
</p:sld>
</file>

<file path=ppt/slides/slide35.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1937382"/>
            <a:ext cx="15979569" cy="3918580"/>
          </a:xfrm>
          <a:prstGeom prst="rect">
            <a:avLst/>
          </a:prstGeom>
        </p:spPr>
        <p:txBody>
          <a:bodyPr anchor="t" rtlCol="false" tIns="0" lIns="0" bIns="0" rIns="0">
            <a:spAutoFit/>
          </a:bodyPr>
          <a:lstStyle/>
          <a:p>
            <a:pPr algn="l" marL="744947" indent="-372474" lvl="1">
              <a:lnSpc>
                <a:spcPts val="4485"/>
              </a:lnSpc>
              <a:buFont typeface="Arial"/>
              <a:buChar char="•"/>
            </a:pPr>
            <a:r>
              <a:rPr lang="en-US" sz="3450" spc="17">
                <a:solidFill>
                  <a:srgbClr val="2B1D4F"/>
                </a:solidFill>
                <a:latin typeface="Lato"/>
                <a:ea typeface="Lato"/>
                <a:cs typeface="Lato"/>
                <a:sym typeface="Lato"/>
              </a:rPr>
              <a:t>Classification</a:t>
            </a:r>
          </a:p>
          <a:p>
            <a:pPr algn="l" marL="744947" indent="-372474" lvl="1">
              <a:lnSpc>
                <a:spcPts val="4485"/>
              </a:lnSpc>
              <a:buFont typeface="Arial"/>
              <a:buChar char="•"/>
            </a:pPr>
            <a:r>
              <a:rPr lang="en-US" sz="3450" spc="17">
                <a:solidFill>
                  <a:srgbClr val="2B1D4F"/>
                </a:solidFill>
                <a:latin typeface="Lato"/>
                <a:ea typeface="Lato"/>
                <a:cs typeface="Lato"/>
                <a:sym typeface="Lato"/>
              </a:rPr>
              <a:t>Named Entity Recognition</a:t>
            </a:r>
          </a:p>
          <a:p>
            <a:pPr algn="l" marL="744947" indent="-372474" lvl="1">
              <a:lnSpc>
                <a:spcPts val="4485"/>
              </a:lnSpc>
              <a:buFont typeface="Arial"/>
              <a:buChar char="•"/>
            </a:pPr>
            <a:r>
              <a:rPr lang="en-US" sz="3450" spc="17">
                <a:solidFill>
                  <a:srgbClr val="2B1D4F"/>
                </a:solidFill>
                <a:latin typeface="Lato"/>
                <a:ea typeface="Lato"/>
                <a:cs typeface="Lato"/>
                <a:sym typeface="Lato"/>
              </a:rPr>
              <a:t>Sentiment Analysis</a:t>
            </a:r>
          </a:p>
          <a:p>
            <a:pPr algn="l" marL="744947" indent="-372474" lvl="1">
              <a:lnSpc>
                <a:spcPts val="4485"/>
              </a:lnSpc>
              <a:buFont typeface="Arial"/>
              <a:buChar char="•"/>
            </a:pPr>
            <a:r>
              <a:rPr lang="en-US" sz="3450" spc="17">
                <a:solidFill>
                  <a:srgbClr val="2B1D4F"/>
                </a:solidFill>
                <a:latin typeface="Lato"/>
                <a:ea typeface="Lato"/>
                <a:cs typeface="Lato"/>
                <a:sym typeface="Lato"/>
              </a:rPr>
              <a:t>Summarization</a:t>
            </a:r>
          </a:p>
          <a:p>
            <a:pPr algn="l" marL="744947" indent="-372474" lvl="1">
              <a:lnSpc>
                <a:spcPts val="4485"/>
              </a:lnSpc>
              <a:buFont typeface="Arial"/>
              <a:buChar char="•"/>
            </a:pPr>
            <a:r>
              <a:rPr lang="en-US" sz="3450" spc="17">
                <a:solidFill>
                  <a:srgbClr val="2B1D4F"/>
                </a:solidFill>
                <a:latin typeface="Lato"/>
                <a:ea typeface="Lato"/>
                <a:cs typeface="Lato"/>
                <a:sym typeface="Lato"/>
              </a:rPr>
              <a:t>Semantic Understanding</a:t>
            </a:r>
          </a:p>
          <a:p>
            <a:pPr algn="l" marL="744947" indent="-372474" lvl="1">
              <a:lnSpc>
                <a:spcPts val="4485"/>
              </a:lnSpc>
              <a:buFont typeface="Arial"/>
              <a:buChar char="•"/>
            </a:pPr>
            <a:r>
              <a:rPr lang="en-US" sz="3450" spc="17">
                <a:solidFill>
                  <a:srgbClr val="2B1D4F"/>
                </a:solidFill>
                <a:latin typeface="Lato"/>
                <a:ea typeface="Lato"/>
                <a:cs typeface="Lato"/>
                <a:sym typeface="Lato"/>
              </a:rPr>
              <a:t>Language Translation</a:t>
            </a:r>
          </a:p>
          <a:p>
            <a:pPr algn="l">
              <a:lnSpc>
                <a:spcPts val="4485"/>
              </a:lnSpc>
            </a:pPr>
          </a:p>
        </p:txBody>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a:solidFill>
                  <a:srgbClr val="2B1D4F"/>
                </a:solidFill>
                <a:latin typeface="Public Sans Bold"/>
                <a:ea typeface="Public Sans Bold"/>
                <a:cs typeface="Public Sans Bold"/>
                <a:sym typeface="Public Sans Bold"/>
              </a:rPr>
              <a:t>NATURAL LANGUAGE PROCESSING</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36.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1937382"/>
            <a:ext cx="15979569" cy="5604505"/>
          </a:xfrm>
          <a:prstGeom prst="rect">
            <a:avLst/>
          </a:prstGeom>
        </p:spPr>
        <p:txBody>
          <a:bodyPr anchor="t" rtlCol="false" tIns="0" lIns="0" bIns="0" rIns="0">
            <a:spAutoFit/>
          </a:bodyPr>
          <a:lstStyle/>
          <a:p>
            <a:pPr algn="l">
              <a:lnSpc>
                <a:spcPts val="4485"/>
              </a:lnSpc>
            </a:pPr>
            <a:r>
              <a:rPr lang="en-US" sz="3450" spc="17" b="true">
                <a:solidFill>
                  <a:srgbClr val="2B1D4F"/>
                </a:solidFill>
                <a:latin typeface="Lato Bold"/>
                <a:ea typeface="Lato Bold"/>
                <a:cs typeface="Lato Bold"/>
                <a:sym typeface="Lato Bold"/>
              </a:rPr>
              <a:t>Limitations</a:t>
            </a:r>
          </a:p>
          <a:p>
            <a:pPr algn="l" marL="744947" indent="-372474" lvl="1">
              <a:lnSpc>
                <a:spcPts val="4485"/>
              </a:lnSpc>
              <a:buFont typeface="Arial"/>
              <a:buChar char="•"/>
            </a:pPr>
            <a:r>
              <a:rPr lang="en-US" sz="3450" spc="17">
                <a:solidFill>
                  <a:srgbClr val="2B1D4F"/>
                </a:solidFill>
                <a:latin typeface="Lato"/>
                <a:ea typeface="Lato"/>
                <a:cs typeface="Lato"/>
                <a:sym typeface="Lato"/>
              </a:rPr>
              <a:t>Language Bias</a:t>
            </a:r>
          </a:p>
          <a:p>
            <a:pPr algn="l" marL="744947" indent="-372474" lvl="1">
              <a:lnSpc>
                <a:spcPts val="4485"/>
              </a:lnSpc>
              <a:buFont typeface="Arial"/>
              <a:buChar char="•"/>
            </a:pPr>
            <a:r>
              <a:rPr lang="en-US" sz="3450" spc="17">
                <a:solidFill>
                  <a:srgbClr val="2B1D4F"/>
                </a:solidFill>
                <a:latin typeface="Lato"/>
                <a:ea typeface="Lato"/>
                <a:cs typeface="Lato"/>
                <a:sym typeface="Lato"/>
              </a:rPr>
              <a:t>Gender Bias</a:t>
            </a:r>
          </a:p>
          <a:p>
            <a:pPr algn="l" marL="744947" indent="-372474" lvl="1">
              <a:lnSpc>
                <a:spcPts val="4485"/>
              </a:lnSpc>
              <a:buFont typeface="Arial"/>
              <a:buChar char="•"/>
            </a:pPr>
            <a:r>
              <a:rPr lang="en-US" sz="3450" spc="17">
                <a:solidFill>
                  <a:srgbClr val="2B1D4F"/>
                </a:solidFill>
                <a:latin typeface="Lato"/>
                <a:ea typeface="Lato"/>
                <a:cs typeface="Lato"/>
                <a:sym typeface="Lato"/>
              </a:rPr>
              <a:t>Racial / Ethnic Bias</a:t>
            </a:r>
          </a:p>
          <a:p>
            <a:pPr algn="l" marL="744947" indent="-372474" lvl="1">
              <a:lnSpc>
                <a:spcPts val="4485"/>
              </a:lnSpc>
              <a:buFont typeface="Arial"/>
              <a:buChar char="•"/>
            </a:pPr>
            <a:r>
              <a:rPr lang="en-US" sz="3450" spc="17">
                <a:solidFill>
                  <a:srgbClr val="2B1D4F"/>
                </a:solidFill>
                <a:latin typeface="Lato"/>
                <a:ea typeface="Lato"/>
                <a:cs typeface="Lato"/>
                <a:sym typeface="Lato"/>
              </a:rPr>
              <a:t>Detecting sarcasm or dark humor</a:t>
            </a:r>
          </a:p>
          <a:p>
            <a:pPr algn="l" marL="744947" indent="-372474" lvl="1">
              <a:lnSpc>
                <a:spcPts val="4485"/>
              </a:lnSpc>
              <a:buFont typeface="Arial"/>
              <a:buChar char="•"/>
            </a:pPr>
            <a:r>
              <a:rPr lang="en-US" sz="3450" spc="17">
                <a:solidFill>
                  <a:srgbClr val="2B1D4F"/>
                </a:solidFill>
                <a:latin typeface="Lato"/>
                <a:ea typeface="Lato"/>
                <a:cs typeface="Lato"/>
                <a:sym typeface="Lato"/>
              </a:rPr>
              <a:t>Words change meaning over time</a:t>
            </a:r>
          </a:p>
          <a:p>
            <a:pPr algn="l" marL="744947" indent="-372474" lvl="1">
              <a:lnSpc>
                <a:spcPts val="4485"/>
              </a:lnSpc>
              <a:buFont typeface="Arial"/>
              <a:buChar char="•"/>
            </a:pPr>
            <a:r>
              <a:rPr lang="en-US" sz="3450" spc="17">
                <a:solidFill>
                  <a:srgbClr val="2B1D4F"/>
                </a:solidFill>
                <a:latin typeface="Lato"/>
                <a:ea typeface="Lato"/>
                <a:cs typeface="Lato"/>
                <a:sym typeface="Lato"/>
              </a:rPr>
              <a:t>Implied context</a:t>
            </a:r>
          </a:p>
          <a:p>
            <a:pPr algn="l" marL="744947" indent="-372474" lvl="1">
              <a:lnSpc>
                <a:spcPts val="4485"/>
              </a:lnSpc>
              <a:buFont typeface="Arial"/>
              <a:buChar char="•"/>
            </a:pPr>
            <a:r>
              <a:rPr lang="en-US" sz="3450" spc="17">
                <a:solidFill>
                  <a:srgbClr val="2B1D4F"/>
                </a:solidFill>
                <a:latin typeface="Lato"/>
                <a:ea typeface="Lato"/>
                <a:cs typeface="Lato"/>
                <a:sym typeface="Lato"/>
              </a:rPr>
              <a:t>Model context size</a:t>
            </a:r>
          </a:p>
          <a:p>
            <a:pPr algn="l" marL="744947" indent="-372474" lvl="1">
              <a:lnSpc>
                <a:spcPts val="4485"/>
              </a:lnSpc>
              <a:buFont typeface="Arial"/>
              <a:buChar char="•"/>
            </a:pPr>
            <a:r>
              <a:rPr lang="en-US" sz="3450" spc="17">
                <a:solidFill>
                  <a:srgbClr val="2B1D4F"/>
                </a:solidFill>
                <a:latin typeface="Lato"/>
                <a:ea typeface="Lato"/>
                <a:cs typeface="Lato"/>
                <a:sym typeface="Lato"/>
              </a:rPr>
              <a:t>Emerging language (generational problems)</a:t>
            </a:r>
          </a:p>
          <a:p>
            <a:pPr algn="l">
              <a:lnSpc>
                <a:spcPts val="4485"/>
              </a:lnSpc>
            </a:pPr>
          </a:p>
        </p:txBody>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a:solidFill>
                  <a:srgbClr val="2B1D4F"/>
                </a:solidFill>
                <a:latin typeface="Public Sans Bold"/>
                <a:ea typeface="Public Sans Bold"/>
                <a:cs typeface="Public Sans Bold"/>
                <a:sym typeface="Public Sans Bold"/>
              </a:rPr>
              <a:t>NATURAL LANGUAGE PROCESSING</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37.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1937382"/>
            <a:ext cx="15979569" cy="4480555"/>
          </a:xfrm>
          <a:prstGeom prst="rect">
            <a:avLst/>
          </a:prstGeom>
        </p:spPr>
        <p:txBody>
          <a:bodyPr anchor="t" rtlCol="false" tIns="0" lIns="0" bIns="0" rIns="0">
            <a:spAutoFit/>
          </a:bodyPr>
          <a:lstStyle/>
          <a:p>
            <a:pPr algn="l" marL="744947" indent="-372474" lvl="1">
              <a:lnSpc>
                <a:spcPts val="4485"/>
              </a:lnSpc>
              <a:buFont typeface="Arial"/>
              <a:buChar char="•"/>
            </a:pPr>
            <a:r>
              <a:rPr lang="en-US" sz="3450" spc="17">
                <a:solidFill>
                  <a:srgbClr val="2B1D4F"/>
                </a:solidFill>
                <a:latin typeface="Lato"/>
                <a:ea typeface="Lato"/>
                <a:cs typeface="Lato"/>
                <a:sym typeface="Lato"/>
              </a:rPr>
              <a:t>Classification</a:t>
            </a:r>
          </a:p>
          <a:p>
            <a:pPr algn="l" marL="744947" indent="-372474" lvl="1">
              <a:lnSpc>
                <a:spcPts val="4485"/>
              </a:lnSpc>
              <a:buFont typeface="Arial"/>
              <a:buChar char="•"/>
            </a:pPr>
            <a:r>
              <a:rPr lang="en-US" sz="3450" spc="17">
                <a:solidFill>
                  <a:srgbClr val="2B1D4F"/>
                </a:solidFill>
                <a:latin typeface="Lato"/>
                <a:ea typeface="Lato"/>
                <a:cs typeface="Lato"/>
                <a:sym typeface="Lato"/>
              </a:rPr>
              <a:t>Segmentation</a:t>
            </a:r>
          </a:p>
          <a:p>
            <a:pPr algn="l" marL="744947" indent="-372474" lvl="1">
              <a:lnSpc>
                <a:spcPts val="4485"/>
              </a:lnSpc>
              <a:buFont typeface="Arial"/>
              <a:buChar char="•"/>
            </a:pPr>
            <a:r>
              <a:rPr lang="en-US" sz="3450" spc="17">
                <a:solidFill>
                  <a:srgbClr val="2B1D4F"/>
                </a:solidFill>
                <a:latin typeface="Lato"/>
                <a:ea typeface="Lato"/>
                <a:cs typeface="Lato"/>
                <a:sym typeface="Lato"/>
              </a:rPr>
              <a:t>Enhancement</a:t>
            </a:r>
          </a:p>
          <a:p>
            <a:pPr algn="l" marL="744947" indent="-372474" lvl="1">
              <a:lnSpc>
                <a:spcPts val="4485"/>
              </a:lnSpc>
              <a:buFont typeface="Arial"/>
              <a:buChar char="•"/>
            </a:pPr>
            <a:r>
              <a:rPr lang="en-US" sz="3450" spc="17">
                <a:solidFill>
                  <a:srgbClr val="2B1D4F"/>
                </a:solidFill>
                <a:latin typeface="Lato"/>
                <a:ea typeface="Lato"/>
                <a:cs typeface="Lato"/>
                <a:sym typeface="Lato"/>
              </a:rPr>
              <a:t>Object Recognition</a:t>
            </a:r>
          </a:p>
          <a:p>
            <a:pPr algn="l" marL="744947" indent="-372474" lvl="1">
              <a:lnSpc>
                <a:spcPts val="4485"/>
              </a:lnSpc>
              <a:buFont typeface="Arial"/>
              <a:buChar char="•"/>
            </a:pPr>
            <a:r>
              <a:rPr lang="en-US" sz="3450" spc="17">
                <a:solidFill>
                  <a:srgbClr val="2B1D4F"/>
                </a:solidFill>
                <a:latin typeface="Lato"/>
                <a:ea typeface="Lato"/>
                <a:cs typeface="Lato"/>
                <a:sym typeface="Lato"/>
              </a:rPr>
              <a:t>Facial Recognition</a:t>
            </a:r>
          </a:p>
          <a:p>
            <a:pPr algn="l" marL="744947" indent="-372474" lvl="1">
              <a:lnSpc>
                <a:spcPts val="4485"/>
              </a:lnSpc>
              <a:buFont typeface="Arial"/>
              <a:buChar char="•"/>
            </a:pPr>
            <a:r>
              <a:rPr lang="en-US" sz="3450" spc="17">
                <a:solidFill>
                  <a:srgbClr val="2B1D4F"/>
                </a:solidFill>
                <a:latin typeface="Lato"/>
                <a:ea typeface="Lato"/>
                <a:cs typeface="Lato"/>
                <a:sym typeface="Lato"/>
              </a:rPr>
              <a:t>Pose Recognition</a:t>
            </a:r>
          </a:p>
          <a:p>
            <a:pPr algn="l">
              <a:lnSpc>
                <a:spcPts val="4485"/>
              </a:lnSpc>
            </a:pPr>
          </a:p>
          <a:p>
            <a:pPr algn="l">
              <a:lnSpc>
                <a:spcPts val="4485"/>
              </a:lnSpc>
            </a:pPr>
          </a:p>
        </p:txBody>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a:solidFill>
                  <a:srgbClr val="2B1D4F"/>
                </a:solidFill>
                <a:latin typeface="Public Sans Bold"/>
                <a:ea typeface="Public Sans Bold"/>
                <a:cs typeface="Public Sans Bold"/>
                <a:sym typeface="Public Sans Bold"/>
              </a:rPr>
              <a:t>COMPUTER VISION</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38.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1937382"/>
            <a:ext cx="15979569" cy="4480555"/>
          </a:xfrm>
          <a:prstGeom prst="rect">
            <a:avLst/>
          </a:prstGeom>
        </p:spPr>
        <p:txBody>
          <a:bodyPr anchor="t" rtlCol="false" tIns="0" lIns="0" bIns="0" rIns="0">
            <a:spAutoFit/>
          </a:bodyPr>
          <a:lstStyle/>
          <a:p>
            <a:pPr algn="l">
              <a:lnSpc>
                <a:spcPts val="4485"/>
              </a:lnSpc>
            </a:pPr>
            <a:r>
              <a:rPr lang="en-US" sz="3450" spc="17" b="true">
                <a:solidFill>
                  <a:srgbClr val="2B1D4F"/>
                </a:solidFill>
                <a:latin typeface="Lato Bold"/>
                <a:ea typeface="Lato Bold"/>
                <a:cs typeface="Lato Bold"/>
                <a:sym typeface="Lato Bold"/>
              </a:rPr>
              <a:t>Limitations</a:t>
            </a:r>
          </a:p>
          <a:p>
            <a:pPr algn="l" marL="744947" indent="-372474" lvl="1">
              <a:lnSpc>
                <a:spcPts val="4485"/>
              </a:lnSpc>
              <a:buFont typeface="Arial"/>
              <a:buChar char="•"/>
            </a:pPr>
            <a:r>
              <a:rPr lang="en-US" sz="3450" spc="17">
                <a:solidFill>
                  <a:srgbClr val="2B1D4F"/>
                </a:solidFill>
                <a:latin typeface="Lato"/>
                <a:ea typeface="Lato"/>
                <a:cs typeface="Lato"/>
                <a:sym typeface="Lato"/>
              </a:rPr>
              <a:t>Gender Bias</a:t>
            </a:r>
          </a:p>
          <a:p>
            <a:pPr algn="l" marL="744947" indent="-372474" lvl="1">
              <a:lnSpc>
                <a:spcPts val="4485"/>
              </a:lnSpc>
              <a:buFont typeface="Arial"/>
              <a:buChar char="•"/>
            </a:pPr>
            <a:r>
              <a:rPr lang="en-US" sz="3450" spc="17">
                <a:solidFill>
                  <a:srgbClr val="2B1D4F"/>
                </a:solidFill>
                <a:latin typeface="Lato"/>
                <a:ea typeface="Lato"/>
                <a:cs typeface="Lato"/>
                <a:sym typeface="Lato"/>
              </a:rPr>
              <a:t>Racial / Ethnic Bias</a:t>
            </a:r>
          </a:p>
          <a:p>
            <a:pPr algn="l" marL="744947" indent="-372474" lvl="1">
              <a:lnSpc>
                <a:spcPts val="4485"/>
              </a:lnSpc>
              <a:buFont typeface="Arial"/>
              <a:buChar char="•"/>
            </a:pPr>
            <a:r>
              <a:rPr lang="en-US" sz="3450" spc="17">
                <a:solidFill>
                  <a:srgbClr val="2B1D4F"/>
                </a:solidFill>
                <a:latin typeface="Lato"/>
                <a:ea typeface="Lato"/>
                <a:cs typeface="Lato"/>
                <a:sym typeface="Lato"/>
              </a:rPr>
              <a:t>Images without context</a:t>
            </a:r>
          </a:p>
          <a:p>
            <a:pPr algn="l" marL="744947" indent="-372474" lvl="1">
              <a:lnSpc>
                <a:spcPts val="4485"/>
              </a:lnSpc>
              <a:buFont typeface="Arial"/>
              <a:buChar char="•"/>
            </a:pPr>
            <a:r>
              <a:rPr lang="en-US" sz="3450" spc="17">
                <a:solidFill>
                  <a:srgbClr val="2B1D4F"/>
                </a:solidFill>
                <a:latin typeface="Lato"/>
                <a:ea typeface="Lato"/>
                <a:cs typeface="Lato"/>
                <a:sym typeface="Lato"/>
              </a:rPr>
              <a:t>Difficulty translating to real world implementation</a:t>
            </a:r>
          </a:p>
          <a:p>
            <a:pPr algn="l" marL="744947" indent="-372474" lvl="1">
              <a:lnSpc>
                <a:spcPts val="4485"/>
              </a:lnSpc>
              <a:buFont typeface="Arial"/>
              <a:buChar char="•"/>
            </a:pPr>
            <a:r>
              <a:rPr lang="en-US" sz="3450" spc="17">
                <a:solidFill>
                  <a:srgbClr val="2B1D4F"/>
                </a:solidFill>
                <a:latin typeface="Lato"/>
                <a:ea typeface="Lato"/>
                <a:cs typeface="Lato"/>
                <a:sym typeface="Lato"/>
              </a:rPr>
              <a:t>Adversarial vulnerabilities by changing small parts of images</a:t>
            </a:r>
          </a:p>
          <a:p>
            <a:pPr algn="l" marL="744947" indent="-372474" lvl="1">
              <a:lnSpc>
                <a:spcPts val="4485"/>
              </a:lnSpc>
              <a:buFont typeface="Arial"/>
              <a:buChar char="•"/>
            </a:pPr>
            <a:r>
              <a:rPr lang="en-US" sz="3450" spc="17">
                <a:solidFill>
                  <a:srgbClr val="2B1D4F"/>
                </a:solidFill>
                <a:latin typeface="Lato"/>
                <a:ea typeface="Lato"/>
                <a:cs typeface="Lato"/>
                <a:sym typeface="Lato"/>
              </a:rPr>
              <a:t>Lack of physical world understanding</a:t>
            </a:r>
          </a:p>
          <a:p>
            <a:pPr algn="l">
              <a:lnSpc>
                <a:spcPts val="4485"/>
              </a:lnSpc>
            </a:pPr>
          </a:p>
        </p:txBody>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a:solidFill>
                  <a:srgbClr val="2B1D4F"/>
                </a:solidFill>
                <a:latin typeface="Public Sans Bold"/>
                <a:ea typeface="Public Sans Bold"/>
                <a:cs typeface="Public Sans Bold"/>
                <a:sym typeface="Public Sans Bold"/>
              </a:rPr>
              <a:t>COMPUTER VISION</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39.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1937382"/>
            <a:ext cx="15979569" cy="8414380"/>
          </a:xfrm>
          <a:prstGeom prst="rect">
            <a:avLst/>
          </a:prstGeom>
        </p:spPr>
        <p:txBody>
          <a:bodyPr anchor="t" rtlCol="false" tIns="0" lIns="0" bIns="0" rIns="0">
            <a:spAutoFit/>
          </a:bodyPr>
          <a:lstStyle/>
          <a:p>
            <a:pPr algn="l">
              <a:lnSpc>
                <a:spcPts val="4485"/>
              </a:lnSpc>
            </a:pPr>
            <a:r>
              <a:rPr lang="en-US" sz="3450" spc="17">
                <a:solidFill>
                  <a:srgbClr val="2B1D4F"/>
                </a:solidFill>
                <a:latin typeface="Lato"/>
                <a:ea typeface="Lato"/>
                <a:cs typeface="Lato"/>
                <a:sym typeface="Lato"/>
              </a:rPr>
              <a:t>Image-to-Text</a:t>
            </a:r>
          </a:p>
          <a:p>
            <a:pPr algn="l" marL="744947" indent="-372474" lvl="1">
              <a:lnSpc>
                <a:spcPts val="4485"/>
              </a:lnSpc>
              <a:buFont typeface="Arial"/>
              <a:buChar char="•"/>
            </a:pPr>
            <a:r>
              <a:rPr lang="en-US" sz="3450" spc="17">
                <a:solidFill>
                  <a:srgbClr val="2B1D4F"/>
                </a:solidFill>
                <a:latin typeface="Lato"/>
                <a:ea typeface="Lato"/>
                <a:cs typeface="Lato"/>
                <a:sym typeface="Lato"/>
              </a:rPr>
              <a:t>Generating descriptive textual captions for a given image.</a:t>
            </a:r>
          </a:p>
          <a:p>
            <a:pPr algn="l" marL="744947" indent="-372474" lvl="1">
              <a:lnSpc>
                <a:spcPts val="4485"/>
              </a:lnSpc>
              <a:buFont typeface="Arial"/>
              <a:buChar char="•"/>
            </a:pPr>
            <a:r>
              <a:rPr lang="en-US" sz="3450" spc="17">
                <a:solidFill>
                  <a:srgbClr val="2B1D4F"/>
                </a:solidFill>
                <a:latin typeface="Lato"/>
                <a:ea typeface="Lato"/>
                <a:cs typeface="Lato"/>
                <a:sym typeface="Lato"/>
              </a:rPr>
              <a:t>Answering questions based on the content of an image.</a:t>
            </a:r>
          </a:p>
          <a:p>
            <a:pPr algn="l" marL="744947" indent="-372474" lvl="1">
              <a:lnSpc>
                <a:spcPts val="4485"/>
              </a:lnSpc>
              <a:buFont typeface="Arial"/>
              <a:buChar char="•"/>
            </a:pPr>
            <a:r>
              <a:rPr lang="en-US" sz="3450" spc="17">
                <a:solidFill>
                  <a:srgbClr val="2B1D4F"/>
                </a:solidFill>
                <a:latin typeface="Lato"/>
                <a:ea typeface="Lato"/>
                <a:cs typeface="Lato"/>
                <a:sym typeface="Lato"/>
              </a:rPr>
              <a:t>Retrieving the most relevant image given a textual query or vice versa.</a:t>
            </a:r>
          </a:p>
          <a:p>
            <a:pPr algn="l">
              <a:lnSpc>
                <a:spcPts val="4485"/>
              </a:lnSpc>
            </a:pPr>
            <a:r>
              <a:rPr lang="en-US" sz="3450" spc="17">
                <a:solidFill>
                  <a:srgbClr val="2B1D4F"/>
                </a:solidFill>
                <a:latin typeface="Lato"/>
                <a:ea typeface="Lato"/>
                <a:cs typeface="Lato"/>
                <a:sym typeface="Lato"/>
              </a:rPr>
              <a:t>Text-to-Image</a:t>
            </a:r>
          </a:p>
          <a:p>
            <a:pPr algn="l" marL="744947" indent="-372474" lvl="1">
              <a:lnSpc>
                <a:spcPts val="4485"/>
              </a:lnSpc>
              <a:buFont typeface="Arial"/>
              <a:buChar char="•"/>
            </a:pPr>
            <a:r>
              <a:rPr lang="en-US" sz="3450" spc="17">
                <a:solidFill>
                  <a:srgbClr val="2B1D4F"/>
                </a:solidFill>
                <a:latin typeface="Lato"/>
                <a:ea typeface="Lato"/>
                <a:cs typeface="Lato"/>
                <a:sym typeface="Lato"/>
              </a:rPr>
              <a:t>Generating images based on textual descriptions.</a:t>
            </a:r>
          </a:p>
          <a:p>
            <a:pPr algn="l">
              <a:lnSpc>
                <a:spcPts val="4485"/>
              </a:lnSpc>
            </a:pPr>
            <a:r>
              <a:rPr lang="en-US" sz="3450" spc="17">
                <a:solidFill>
                  <a:srgbClr val="2B1D4F"/>
                </a:solidFill>
                <a:latin typeface="Lato"/>
                <a:ea typeface="Lato"/>
                <a:cs typeface="Lato"/>
                <a:sym typeface="Lato"/>
              </a:rPr>
              <a:t>Audio-to-Text</a:t>
            </a:r>
          </a:p>
          <a:p>
            <a:pPr algn="l" marL="744947" indent="-372474" lvl="1">
              <a:lnSpc>
                <a:spcPts val="4485"/>
              </a:lnSpc>
              <a:buFont typeface="Arial"/>
              <a:buChar char="•"/>
            </a:pPr>
            <a:r>
              <a:rPr lang="en-US" sz="3450" spc="17">
                <a:solidFill>
                  <a:srgbClr val="2B1D4F"/>
                </a:solidFill>
                <a:latin typeface="Lato"/>
                <a:ea typeface="Lato"/>
                <a:cs typeface="Lato"/>
                <a:sym typeface="Lato"/>
              </a:rPr>
              <a:t>Generating textual descriptions of audio events.</a:t>
            </a:r>
          </a:p>
          <a:p>
            <a:pPr algn="l" marL="744947" indent="-372474" lvl="1">
              <a:lnSpc>
                <a:spcPts val="4485"/>
              </a:lnSpc>
              <a:buFont typeface="Arial"/>
              <a:buChar char="•"/>
            </a:pPr>
            <a:r>
              <a:rPr lang="en-US" sz="3450" spc="17">
                <a:solidFill>
                  <a:srgbClr val="2B1D4F"/>
                </a:solidFill>
                <a:latin typeface="Lato"/>
                <a:ea typeface="Lato"/>
                <a:cs typeface="Lato"/>
                <a:sym typeface="Lato"/>
              </a:rPr>
              <a:t>Speech Recognition</a:t>
            </a:r>
          </a:p>
          <a:p>
            <a:pPr algn="l">
              <a:lnSpc>
                <a:spcPts val="4485"/>
              </a:lnSpc>
            </a:pPr>
            <a:r>
              <a:rPr lang="en-US" sz="3450" spc="17">
                <a:solidFill>
                  <a:srgbClr val="2B1D4F"/>
                </a:solidFill>
                <a:latin typeface="Lato"/>
                <a:ea typeface="Lato"/>
                <a:cs typeface="Lato"/>
                <a:sym typeface="Lato"/>
              </a:rPr>
              <a:t>Text-to-Audio</a:t>
            </a:r>
          </a:p>
          <a:p>
            <a:pPr algn="l" marL="744947" indent="-372474" lvl="1">
              <a:lnSpc>
                <a:spcPts val="4485"/>
              </a:lnSpc>
              <a:buFont typeface="Arial"/>
              <a:buChar char="•"/>
            </a:pPr>
            <a:r>
              <a:rPr lang="en-US" sz="3450" spc="17">
                <a:solidFill>
                  <a:srgbClr val="2B1D4F"/>
                </a:solidFill>
                <a:latin typeface="Lato"/>
                <a:ea typeface="Lato"/>
                <a:cs typeface="Lato"/>
                <a:sym typeface="Lato"/>
              </a:rPr>
              <a:t>Generating speech from textual input.</a:t>
            </a:r>
          </a:p>
          <a:p>
            <a:pPr algn="l" marL="744947" indent="-372474" lvl="1">
              <a:lnSpc>
                <a:spcPts val="4485"/>
              </a:lnSpc>
              <a:buFont typeface="Arial"/>
              <a:buChar char="•"/>
            </a:pPr>
            <a:r>
              <a:rPr lang="en-US" sz="3450" spc="17">
                <a:solidFill>
                  <a:srgbClr val="2B1D4F"/>
                </a:solidFill>
                <a:latin typeface="Lato"/>
                <a:ea typeface="Lato"/>
                <a:cs typeface="Lato"/>
                <a:sym typeface="Lato"/>
              </a:rPr>
              <a:t>Generating music from textual input.</a:t>
            </a:r>
          </a:p>
          <a:p>
            <a:pPr algn="l">
              <a:lnSpc>
                <a:spcPts val="4485"/>
              </a:lnSpc>
            </a:pPr>
            <a:r>
              <a:rPr lang="en-US" sz="3450" spc="17">
                <a:solidFill>
                  <a:srgbClr val="2B1D4F"/>
                </a:solidFill>
                <a:latin typeface="Lato"/>
                <a:ea typeface="Lato"/>
                <a:cs typeface="Lato"/>
                <a:sym typeface="Lato"/>
              </a:rPr>
              <a:t>Audio/Video-to-Text</a:t>
            </a:r>
          </a:p>
          <a:p>
            <a:pPr algn="l" marL="744947" indent="-372474" lvl="1">
              <a:lnSpc>
                <a:spcPts val="4485"/>
              </a:lnSpc>
              <a:buFont typeface="Arial"/>
              <a:buChar char="•"/>
            </a:pPr>
            <a:r>
              <a:rPr lang="en-US" sz="3450" spc="17">
                <a:solidFill>
                  <a:srgbClr val="2B1D4F"/>
                </a:solidFill>
                <a:latin typeface="Lato"/>
                <a:ea typeface="Lato"/>
                <a:cs typeface="Lato"/>
                <a:sym typeface="Lato"/>
              </a:rPr>
              <a:t>Improved speech recognition by combining video and audio</a:t>
            </a:r>
          </a:p>
          <a:p>
            <a:pPr algn="l">
              <a:lnSpc>
                <a:spcPts val="4485"/>
              </a:lnSpc>
            </a:pPr>
          </a:p>
        </p:txBody>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a:solidFill>
                  <a:srgbClr val="2B1D4F"/>
                </a:solidFill>
                <a:latin typeface="Public Sans Bold"/>
                <a:ea typeface="Public Sans Bold"/>
                <a:cs typeface="Public Sans Bold"/>
                <a:sym typeface="Public Sans Bold"/>
              </a:rPr>
              <a:t>MULTIMODAL TASKS</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29189" y="2385499"/>
            <a:ext cx="15979569" cy="546730"/>
          </a:xfrm>
          <a:prstGeom prst="rect">
            <a:avLst/>
          </a:prstGeom>
        </p:spPr>
        <p:txBody>
          <a:bodyPr anchor="t" rtlCol="false" tIns="0" lIns="0" bIns="0" rIns="0">
            <a:spAutoFit/>
          </a:bodyPr>
          <a:lstStyle/>
          <a:p>
            <a:pPr algn="l" marL="0" indent="0" lvl="0">
              <a:lnSpc>
                <a:spcPts val="4485"/>
              </a:lnSpc>
              <a:spcBef>
                <a:spcPct val="0"/>
              </a:spcBef>
            </a:pPr>
            <a:r>
              <a:rPr lang="en-US" sz="3450" spc="17">
                <a:solidFill>
                  <a:srgbClr val="2B1D4F"/>
                </a:solidFill>
                <a:latin typeface="Lato"/>
                <a:ea typeface="Lato"/>
                <a:cs typeface="Lato"/>
                <a:sym typeface="Lato"/>
              </a:rPr>
              <a:t>What is the first mention in writing of a “Thinking Machine”?</a:t>
            </a:r>
          </a:p>
        </p:txBody>
      </p:sp>
      <p:sp>
        <p:nvSpPr>
          <p:cNvPr name="TextBox 4" id="4"/>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POP QUIZ</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6" id="6"/>
          <p:cNvSpPr txBox="true"/>
          <p:nvPr/>
        </p:nvSpPr>
        <p:spPr>
          <a:xfrm rot="0">
            <a:off x="1029189" y="3456103"/>
            <a:ext cx="4776669" cy="3934726"/>
          </a:xfrm>
          <a:prstGeom prst="rect">
            <a:avLst/>
          </a:prstGeom>
        </p:spPr>
        <p:txBody>
          <a:bodyPr anchor="t" rtlCol="false" tIns="0" lIns="0" bIns="0" rIns="0">
            <a:spAutoFit/>
          </a:bodyPr>
          <a:lstStyle/>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1950</a:t>
            </a:r>
          </a:p>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1945</a:t>
            </a:r>
          </a:p>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1936</a:t>
            </a:r>
          </a:p>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1920</a:t>
            </a:r>
          </a:p>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1863</a:t>
            </a:r>
          </a:p>
          <a:p>
            <a:pPr algn="ctr">
              <a:lnSpc>
                <a:spcPts val="5200"/>
              </a:lnSpc>
            </a:pPr>
          </a:p>
        </p:txBody>
      </p:sp>
    </p:spTree>
  </p:cSld>
  <p:clrMapOvr>
    <a:masterClrMapping/>
  </p:clrMapOvr>
</p:sld>
</file>

<file path=ppt/slides/slide40.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1937382"/>
            <a:ext cx="15979569" cy="3918580"/>
          </a:xfrm>
          <a:prstGeom prst="rect">
            <a:avLst/>
          </a:prstGeom>
        </p:spPr>
        <p:txBody>
          <a:bodyPr anchor="t" rtlCol="false" tIns="0" lIns="0" bIns="0" rIns="0">
            <a:spAutoFit/>
          </a:bodyPr>
          <a:lstStyle/>
          <a:p>
            <a:pPr algn="l">
              <a:lnSpc>
                <a:spcPts val="4485"/>
              </a:lnSpc>
            </a:pPr>
            <a:r>
              <a:rPr lang="en-US" sz="3450" spc="17" b="true">
                <a:solidFill>
                  <a:srgbClr val="2B1D4F"/>
                </a:solidFill>
                <a:latin typeface="Lato Bold"/>
                <a:ea typeface="Lato Bold"/>
                <a:cs typeface="Lato Bold"/>
                <a:sym typeface="Lato Bold"/>
              </a:rPr>
              <a:t>Limitations</a:t>
            </a:r>
          </a:p>
          <a:p>
            <a:pPr algn="l" marL="744947" indent="-372474" lvl="1">
              <a:lnSpc>
                <a:spcPts val="4485"/>
              </a:lnSpc>
              <a:buFont typeface="Arial"/>
              <a:buChar char="•"/>
            </a:pPr>
            <a:r>
              <a:rPr lang="en-US" sz="3450" spc="17">
                <a:solidFill>
                  <a:srgbClr val="2B1D4F"/>
                </a:solidFill>
                <a:latin typeface="Lato"/>
                <a:ea typeface="Lato"/>
                <a:cs typeface="Lato"/>
                <a:sym typeface="Lato"/>
              </a:rPr>
              <a:t>Data Alignment (time alignment), scarcity for some domains, data diversity.</a:t>
            </a:r>
          </a:p>
          <a:p>
            <a:pPr algn="l" marL="744947" indent="-372474" lvl="1">
              <a:lnSpc>
                <a:spcPts val="4485"/>
              </a:lnSpc>
              <a:buFont typeface="Arial"/>
              <a:buChar char="•"/>
            </a:pPr>
            <a:r>
              <a:rPr lang="en-US" sz="3450" spc="17">
                <a:solidFill>
                  <a:srgbClr val="2B1D4F"/>
                </a:solidFill>
                <a:latin typeface="Lato"/>
                <a:ea typeface="Lato"/>
                <a:cs typeface="Lato"/>
                <a:sym typeface="Lato"/>
              </a:rPr>
              <a:t>Domain transfer problems (movie subtitles vs instructional videos)</a:t>
            </a:r>
          </a:p>
          <a:p>
            <a:pPr algn="l" marL="744947" indent="-372474" lvl="1">
              <a:lnSpc>
                <a:spcPts val="4485"/>
              </a:lnSpc>
              <a:buFont typeface="Arial"/>
              <a:buChar char="•"/>
            </a:pPr>
            <a:r>
              <a:rPr lang="en-US" sz="3450" spc="17">
                <a:solidFill>
                  <a:srgbClr val="2B1D4F"/>
                </a:solidFill>
                <a:latin typeface="Lato"/>
                <a:ea typeface="Lato"/>
                <a:cs typeface="Lato"/>
                <a:sym typeface="Lato"/>
              </a:rPr>
              <a:t>Interpretability or Explainability with troubleshooting problems</a:t>
            </a:r>
          </a:p>
          <a:p>
            <a:pPr algn="l" marL="744947" indent="-372474" lvl="1">
              <a:lnSpc>
                <a:spcPts val="4485"/>
              </a:lnSpc>
              <a:buFont typeface="Arial"/>
              <a:buChar char="•"/>
            </a:pPr>
            <a:r>
              <a:rPr lang="en-US" sz="3450" spc="17">
                <a:solidFill>
                  <a:srgbClr val="2B1D4F"/>
                </a:solidFill>
                <a:latin typeface="Lato"/>
                <a:ea typeface="Lato"/>
                <a:cs typeface="Lato"/>
                <a:sym typeface="Lato"/>
              </a:rPr>
              <a:t>Difficult to evaluate correctness - lack of benchmarks and metrics</a:t>
            </a:r>
          </a:p>
          <a:p>
            <a:pPr algn="l" marL="744947" indent="-372474" lvl="1">
              <a:lnSpc>
                <a:spcPts val="4485"/>
              </a:lnSpc>
              <a:buFont typeface="Arial"/>
              <a:buChar char="•"/>
            </a:pPr>
            <a:r>
              <a:rPr lang="en-US" sz="3450" spc="17">
                <a:solidFill>
                  <a:srgbClr val="2B1D4F"/>
                </a:solidFill>
                <a:latin typeface="Lato"/>
                <a:ea typeface="Lato"/>
                <a:cs typeface="Lato"/>
                <a:sym typeface="Lato"/>
              </a:rPr>
              <a:t>Imbalanced datasets (more text than audio than video)</a:t>
            </a:r>
          </a:p>
          <a:p>
            <a:pPr algn="l">
              <a:lnSpc>
                <a:spcPts val="4485"/>
              </a:lnSpc>
            </a:pPr>
          </a:p>
        </p:txBody>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a:solidFill>
                  <a:srgbClr val="2B1D4F"/>
                </a:solidFill>
                <a:latin typeface="Public Sans Bold"/>
                <a:ea typeface="Public Sans Bold"/>
                <a:cs typeface="Public Sans Bold"/>
                <a:sym typeface="Public Sans Bold"/>
              </a:rPr>
              <a:t>MULTIMODAL TASKS</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41.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1937382"/>
            <a:ext cx="15979569" cy="7290430"/>
          </a:xfrm>
          <a:prstGeom prst="rect">
            <a:avLst/>
          </a:prstGeom>
        </p:spPr>
        <p:txBody>
          <a:bodyPr anchor="t" rtlCol="false" tIns="0" lIns="0" bIns="0" rIns="0">
            <a:spAutoFit/>
          </a:bodyPr>
          <a:lstStyle/>
          <a:p>
            <a:pPr algn="l" marL="744947" indent="-372474" lvl="1">
              <a:lnSpc>
                <a:spcPts val="4485"/>
              </a:lnSpc>
              <a:buFont typeface="Arial"/>
              <a:buChar char="•"/>
            </a:pPr>
            <a:r>
              <a:rPr lang="en-US" sz="3450" spc="17">
                <a:solidFill>
                  <a:srgbClr val="2B1D4F"/>
                </a:solidFill>
                <a:latin typeface="Lato"/>
                <a:ea typeface="Lato"/>
                <a:cs typeface="Lato"/>
                <a:sym typeface="Lato"/>
              </a:rPr>
              <a:t>Generating Text - lots and lots of text.</a:t>
            </a:r>
          </a:p>
          <a:p>
            <a:pPr algn="l" marL="1489895" indent="-496632" lvl="2">
              <a:lnSpc>
                <a:spcPts val="4485"/>
              </a:lnSpc>
              <a:buFont typeface="Arial"/>
              <a:buChar char="⚬"/>
            </a:pPr>
            <a:r>
              <a:rPr lang="en-US" sz="3450" spc="17">
                <a:solidFill>
                  <a:srgbClr val="2B1D4F"/>
                </a:solidFill>
                <a:latin typeface="Lato"/>
                <a:ea typeface="Lato"/>
                <a:cs typeface="Lato"/>
                <a:sym typeface="Lato"/>
              </a:rPr>
              <a:t>Can be formatted in specific ways</a:t>
            </a:r>
          </a:p>
          <a:p>
            <a:pPr algn="l" marL="1489895" indent="-496632" lvl="2">
              <a:lnSpc>
                <a:spcPts val="4485"/>
              </a:lnSpc>
              <a:buFont typeface="Arial"/>
              <a:buChar char="⚬"/>
            </a:pPr>
            <a:r>
              <a:rPr lang="en-US" sz="3450" spc="17">
                <a:solidFill>
                  <a:srgbClr val="2B1D4F"/>
                </a:solidFill>
                <a:latin typeface="Lato"/>
                <a:ea typeface="Lato"/>
                <a:cs typeface="Lato"/>
                <a:sym typeface="Lato"/>
              </a:rPr>
              <a:t>Can match a given tone</a:t>
            </a:r>
          </a:p>
          <a:p>
            <a:pPr algn="l" marL="744947" indent="-372474" lvl="1">
              <a:lnSpc>
                <a:spcPts val="4485"/>
              </a:lnSpc>
              <a:buFont typeface="Arial"/>
              <a:buChar char="•"/>
            </a:pPr>
            <a:r>
              <a:rPr lang="en-US" sz="3450" spc="17">
                <a:solidFill>
                  <a:srgbClr val="2B1D4F"/>
                </a:solidFill>
                <a:latin typeface="Lato"/>
                <a:ea typeface="Lato"/>
                <a:cs typeface="Lato"/>
                <a:sym typeface="Lato"/>
              </a:rPr>
              <a:t>Images</a:t>
            </a:r>
          </a:p>
          <a:p>
            <a:pPr algn="l" marL="1489895" indent="-496632" lvl="2">
              <a:lnSpc>
                <a:spcPts val="4485"/>
              </a:lnSpc>
              <a:buFont typeface="Arial"/>
              <a:buChar char="⚬"/>
            </a:pPr>
            <a:r>
              <a:rPr lang="en-US" sz="3450" spc="17">
                <a:solidFill>
                  <a:srgbClr val="2B1D4F"/>
                </a:solidFill>
                <a:latin typeface="Lato"/>
                <a:ea typeface="Lato"/>
                <a:cs typeface="Lato"/>
                <a:sym typeface="Lato"/>
              </a:rPr>
              <a:t>Can create images from text descriptions.</a:t>
            </a:r>
          </a:p>
          <a:p>
            <a:pPr algn="l" marL="1489895" indent="-496632" lvl="2">
              <a:lnSpc>
                <a:spcPts val="4485"/>
              </a:lnSpc>
              <a:buFont typeface="Arial"/>
              <a:buChar char="⚬"/>
            </a:pPr>
            <a:r>
              <a:rPr lang="en-US" sz="3450" spc="17">
                <a:solidFill>
                  <a:srgbClr val="2B1D4F"/>
                </a:solidFill>
                <a:latin typeface="Lato"/>
                <a:ea typeface="Lato"/>
                <a:cs typeface="Lato"/>
                <a:sym typeface="Lato"/>
              </a:rPr>
              <a:t>Can alter images based on another provided image</a:t>
            </a:r>
          </a:p>
          <a:p>
            <a:pPr algn="l" marL="744947" indent="-372474" lvl="1">
              <a:lnSpc>
                <a:spcPts val="4485"/>
              </a:lnSpc>
              <a:buFont typeface="Arial"/>
              <a:buChar char="•"/>
            </a:pPr>
            <a:r>
              <a:rPr lang="en-US" sz="3450" spc="17">
                <a:solidFill>
                  <a:srgbClr val="2B1D4F"/>
                </a:solidFill>
                <a:latin typeface="Lato"/>
                <a:ea typeface="Lato"/>
                <a:cs typeface="Lato"/>
                <a:sym typeface="Lato"/>
              </a:rPr>
              <a:t>Audio</a:t>
            </a:r>
          </a:p>
          <a:p>
            <a:pPr algn="l" marL="1489895" indent="-496632" lvl="2">
              <a:lnSpc>
                <a:spcPts val="4485"/>
              </a:lnSpc>
              <a:buFont typeface="Arial"/>
              <a:buChar char="⚬"/>
            </a:pPr>
            <a:r>
              <a:rPr lang="en-US" sz="3450" spc="17">
                <a:solidFill>
                  <a:srgbClr val="2B1D4F"/>
                </a:solidFill>
                <a:latin typeface="Lato"/>
                <a:ea typeface="Lato"/>
                <a:cs typeface="Lato"/>
                <a:sym typeface="Lato"/>
              </a:rPr>
              <a:t>Can create audio from text</a:t>
            </a:r>
          </a:p>
          <a:p>
            <a:pPr algn="l" marL="1489895" indent="-496632" lvl="2">
              <a:lnSpc>
                <a:spcPts val="4485"/>
              </a:lnSpc>
              <a:buFont typeface="Arial"/>
              <a:buChar char="⚬"/>
            </a:pPr>
            <a:r>
              <a:rPr lang="en-US" sz="3450" spc="17">
                <a:solidFill>
                  <a:srgbClr val="2B1D4F"/>
                </a:solidFill>
                <a:latin typeface="Lato"/>
                <a:ea typeface="Lato"/>
                <a:cs typeface="Lato"/>
                <a:sym typeface="Lato"/>
              </a:rPr>
              <a:t>Can create music from text</a:t>
            </a:r>
          </a:p>
          <a:p>
            <a:pPr algn="l" marL="744947" indent="-372474" lvl="1">
              <a:lnSpc>
                <a:spcPts val="4485"/>
              </a:lnSpc>
              <a:buFont typeface="Arial"/>
              <a:buChar char="•"/>
            </a:pPr>
            <a:r>
              <a:rPr lang="en-US" sz="3450" spc="17">
                <a:solidFill>
                  <a:srgbClr val="2B1D4F"/>
                </a:solidFill>
                <a:latin typeface="Lato"/>
                <a:ea typeface="Lato"/>
                <a:cs typeface="Lato"/>
                <a:sym typeface="Lato"/>
              </a:rPr>
              <a:t>Video</a:t>
            </a:r>
          </a:p>
          <a:p>
            <a:pPr algn="l" marL="1489895" indent="-496632" lvl="2">
              <a:lnSpc>
                <a:spcPts val="4485"/>
              </a:lnSpc>
              <a:buFont typeface="Arial"/>
              <a:buChar char="⚬"/>
            </a:pPr>
            <a:r>
              <a:rPr lang="en-US" sz="3450" spc="17">
                <a:solidFill>
                  <a:srgbClr val="2B1D4F"/>
                </a:solidFill>
                <a:latin typeface="Lato"/>
                <a:ea typeface="Lato"/>
                <a:cs typeface="Lato"/>
                <a:sym typeface="Lato"/>
              </a:rPr>
              <a:t>Can create video from text</a:t>
            </a:r>
          </a:p>
          <a:p>
            <a:pPr algn="l" marL="1489895" indent="-496632" lvl="2">
              <a:lnSpc>
                <a:spcPts val="4485"/>
              </a:lnSpc>
              <a:buFont typeface="Arial"/>
              <a:buChar char="⚬"/>
            </a:pPr>
            <a:r>
              <a:rPr lang="en-US" sz="3450" spc="17">
                <a:solidFill>
                  <a:srgbClr val="2B1D4F"/>
                </a:solidFill>
                <a:latin typeface="Lato"/>
                <a:ea typeface="Lato"/>
                <a:cs typeface="Lato"/>
                <a:sym typeface="Lato"/>
              </a:rPr>
              <a:t>Short clips are fairly easy at the moment, with longer running videos coming soon</a:t>
            </a:r>
          </a:p>
        </p:txBody>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a:solidFill>
                  <a:srgbClr val="2B1D4F"/>
                </a:solidFill>
                <a:latin typeface="Public Sans Bold"/>
                <a:ea typeface="Public Sans Bold"/>
                <a:cs typeface="Public Sans Bold"/>
                <a:sym typeface="Public Sans Bold"/>
              </a:rPr>
              <a:t>GENERATIVE AI</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42.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06871" y="1937382"/>
            <a:ext cx="15979569" cy="6728455"/>
          </a:xfrm>
          <a:prstGeom prst="rect">
            <a:avLst/>
          </a:prstGeom>
        </p:spPr>
        <p:txBody>
          <a:bodyPr anchor="t" rtlCol="false" tIns="0" lIns="0" bIns="0" rIns="0">
            <a:spAutoFit/>
          </a:bodyPr>
          <a:lstStyle/>
          <a:p>
            <a:pPr algn="l">
              <a:lnSpc>
                <a:spcPts val="4485"/>
              </a:lnSpc>
            </a:pPr>
            <a:r>
              <a:rPr lang="en-US" sz="3450" spc="17" b="true">
                <a:solidFill>
                  <a:srgbClr val="2B1D4F"/>
                </a:solidFill>
                <a:latin typeface="Lato Bold"/>
                <a:ea typeface="Lato Bold"/>
                <a:cs typeface="Lato Bold"/>
                <a:sym typeface="Lato Bold"/>
              </a:rPr>
              <a:t>Technical Limitations</a:t>
            </a:r>
          </a:p>
          <a:p>
            <a:pPr algn="l" marL="744947" indent="-372474" lvl="1">
              <a:lnSpc>
                <a:spcPts val="4485"/>
              </a:lnSpc>
              <a:buFont typeface="Arial"/>
              <a:buChar char="•"/>
            </a:pPr>
            <a:r>
              <a:rPr lang="en-US" sz="3450" spc="17">
                <a:solidFill>
                  <a:srgbClr val="2B1D4F"/>
                </a:solidFill>
                <a:latin typeface="Lato"/>
                <a:ea typeface="Lato"/>
                <a:cs typeface="Lato"/>
                <a:sym typeface="Lato"/>
              </a:rPr>
              <a:t>Plagiarism and Copyright Issues - Generated content may inadvertently copy from the training data, raising intellectual property concerns.</a:t>
            </a:r>
          </a:p>
          <a:p>
            <a:pPr algn="l" marL="744947" indent="-372474" lvl="1">
              <a:lnSpc>
                <a:spcPts val="4485"/>
              </a:lnSpc>
              <a:buFont typeface="Arial"/>
              <a:buChar char="•"/>
            </a:pPr>
            <a:r>
              <a:rPr lang="en-US" sz="3450" spc="17">
                <a:solidFill>
                  <a:srgbClr val="2B1D4F"/>
                </a:solidFill>
                <a:latin typeface="Lato"/>
                <a:ea typeface="Lato"/>
                <a:cs typeface="Lato"/>
                <a:sym typeface="Lato"/>
              </a:rPr>
              <a:t>Misinformation and Deepfakes - Generative AI can create highly convincing fake text, images, videos, and audio, making it easier to spread misinformation.</a:t>
            </a:r>
          </a:p>
          <a:p>
            <a:pPr algn="l" marL="744947" indent="-372474" lvl="1">
              <a:lnSpc>
                <a:spcPts val="4485"/>
              </a:lnSpc>
              <a:buFont typeface="Arial"/>
              <a:buChar char="•"/>
            </a:pPr>
            <a:r>
              <a:rPr lang="en-US" sz="3450" spc="17">
                <a:solidFill>
                  <a:srgbClr val="2B1D4F"/>
                </a:solidFill>
                <a:latin typeface="Lato"/>
                <a:ea typeface="Lato"/>
                <a:cs typeface="Lato"/>
                <a:sym typeface="Lato"/>
              </a:rPr>
              <a:t>Coherence in Long Outputs - Struggles to maintain coherence in long or complex narratives.</a:t>
            </a:r>
          </a:p>
          <a:p>
            <a:pPr algn="l">
              <a:lnSpc>
                <a:spcPts val="4485"/>
              </a:lnSpc>
            </a:pPr>
          </a:p>
          <a:p>
            <a:pPr algn="l">
              <a:lnSpc>
                <a:spcPts val="4485"/>
              </a:lnSpc>
            </a:pPr>
            <a:r>
              <a:rPr lang="en-US" sz="3450" spc="17" b="true">
                <a:solidFill>
                  <a:srgbClr val="2B1D4F"/>
                </a:solidFill>
                <a:latin typeface="Lato Bold"/>
                <a:ea typeface="Lato Bold"/>
                <a:cs typeface="Lato Bold"/>
                <a:sym typeface="Lato Bold"/>
              </a:rPr>
              <a:t>Cultural/Ethical Limitations</a:t>
            </a:r>
          </a:p>
          <a:p>
            <a:pPr algn="l" marL="744947" indent="-372474" lvl="1">
              <a:lnSpc>
                <a:spcPts val="4485"/>
              </a:lnSpc>
              <a:buFont typeface="Arial"/>
              <a:buChar char="•"/>
            </a:pPr>
            <a:r>
              <a:rPr lang="en-US" sz="3450" spc="17">
                <a:solidFill>
                  <a:srgbClr val="2B1D4F"/>
                </a:solidFill>
                <a:latin typeface="Lato"/>
                <a:ea typeface="Lato"/>
                <a:cs typeface="Lato"/>
                <a:sym typeface="Lato"/>
              </a:rPr>
              <a:t>Alignment to cultural norms</a:t>
            </a:r>
          </a:p>
          <a:p>
            <a:pPr algn="l" marL="744947" indent="-372474" lvl="1">
              <a:lnSpc>
                <a:spcPts val="4485"/>
              </a:lnSpc>
              <a:buFont typeface="Arial"/>
              <a:buChar char="•"/>
            </a:pPr>
            <a:r>
              <a:rPr lang="en-US" sz="3450" spc="17">
                <a:solidFill>
                  <a:srgbClr val="2B1D4F"/>
                </a:solidFill>
                <a:latin typeface="Lato"/>
                <a:ea typeface="Lato"/>
                <a:cs typeface="Lato"/>
                <a:sym typeface="Lato"/>
              </a:rPr>
              <a:t>Misuse by bad actors</a:t>
            </a:r>
          </a:p>
          <a:p>
            <a:pPr algn="l">
              <a:lnSpc>
                <a:spcPts val="4485"/>
              </a:lnSpc>
            </a:pPr>
          </a:p>
        </p:txBody>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a:solidFill>
                  <a:srgbClr val="2B1D4F"/>
                </a:solidFill>
                <a:latin typeface="Public Sans Bold"/>
                <a:ea typeface="Public Sans Bold"/>
                <a:cs typeface="Public Sans Bold"/>
                <a:sym typeface="Public Sans Bold"/>
              </a:rPr>
              <a:t>GENERATIVE AI</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43.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61" y="661537"/>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URBAN AI OCTOBER 2024</a:t>
            </a:r>
          </a:p>
        </p:txBody>
      </p:sp>
      <p:sp>
        <p:nvSpPr>
          <p:cNvPr name="TextBox 5" id="5"/>
          <p:cNvSpPr txBox="true"/>
          <p:nvPr/>
        </p:nvSpPr>
        <p:spPr>
          <a:xfrm rot="0">
            <a:off x="1028661" y="1970031"/>
            <a:ext cx="16230616" cy="7853045"/>
          </a:xfrm>
          <a:prstGeom prst="rect">
            <a:avLst/>
          </a:prstGeom>
        </p:spPr>
        <p:txBody>
          <a:bodyPr anchor="t" rtlCol="false" tIns="0" lIns="0" bIns="0" rIns="0">
            <a:spAutoFit/>
          </a:bodyPr>
          <a:lstStyle/>
          <a:p>
            <a:pPr algn="l">
              <a:lnSpc>
                <a:spcPts val="4480"/>
              </a:lnSpc>
            </a:pPr>
            <a:r>
              <a:rPr lang="en-US" sz="3200" spc="76">
                <a:solidFill>
                  <a:srgbClr val="2B1D4F"/>
                </a:solidFill>
                <a:latin typeface="Lato"/>
                <a:ea typeface="Lato"/>
                <a:cs typeface="Lato"/>
                <a:sym typeface="Lato"/>
              </a:rPr>
              <a:t>2nd ACM SIGSPATIAL International Workshop on Advances in Urban AI </a:t>
            </a:r>
          </a:p>
          <a:p>
            <a:pPr algn="l">
              <a:lnSpc>
                <a:spcPts val="4480"/>
              </a:lnSpc>
            </a:pPr>
          </a:p>
          <a:p>
            <a:pPr algn="l">
              <a:lnSpc>
                <a:spcPts val="4480"/>
              </a:lnSpc>
            </a:pPr>
            <a:r>
              <a:rPr lang="en-US" sz="3200" spc="76">
                <a:solidFill>
                  <a:srgbClr val="2B1D4F"/>
                </a:solidFill>
                <a:latin typeface="Lato"/>
                <a:ea typeface="Lato"/>
                <a:cs typeface="Lato"/>
                <a:sym typeface="Lato"/>
              </a:rPr>
              <a:t>Proceedings are available here: </a:t>
            </a:r>
            <a:r>
              <a:rPr lang="en-US" sz="3200" spc="76" u="sng">
                <a:solidFill>
                  <a:srgbClr val="2B1D4F"/>
                </a:solidFill>
                <a:latin typeface="Lato"/>
                <a:ea typeface="Lato"/>
                <a:cs typeface="Lato"/>
                <a:sym typeface="Lato"/>
                <a:hlinkClick r:id="rId3" tooltip="https://urbanai.ornl.gov/urbanai2024/wp-content/uploads/sites/5/2024/11/Urban-AI-2024-proceedings.pdf"/>
              </a:rPr>
              <a:t>https://urbanai.ornl.gov/urbanai2024/wp-content/uploads/sites/5/2024/11/Urban-AI-2024-proceedings.pdf</a:t>
            </a:r>
          </a:p>
          <a:p>
            <a:pPr algn="l">
              <a:lnSpc>
                <a:spcPts val="4480"/>
              </a:lnSpc>
            </a:pPr>
          </a:p>
          <a:p>
            <a:pPr algn="l">
              <a:lnSpc>
                <a:spcPts val="4480"/>
              </a:lnSpc>
            </a:pPr>
            <a:r>
              <a:rPr lang="en-US" sz="3200" spc="76" u="sng">
                <a:solidFill>
                  <a:srgbClr val="2B1D4F"/>
                </a:solidFill>
                <a:latin typeface="Lato"/>
                <a:ea typeface="Lato"/>
                <a:cs typeface="Lato"/>
                <a:sym typeface="Lato"/>
              </a:rPr>
              <a:t>Topics:</a:t>
            </a:r>
          </a:p>
          <a:p>
            <a:pPr algn="l" marL="690881" indent="-345440" lvl="1">
              <a:lnSpc>
                <a:spcPts val="4480"/>
              </a:lnSpc>
              <a:buFont typeface="Arial"/>
              <a:buChar char="•"/>
            </a:pPr>
            <a:r>
              <a:rPr lang="en-US" sz="3200" spc="76">
                <a:solidFill>
                  <a:srgbClr val="2B1D4F"/>
                </a:solidFill>
                <a:latin typeface="Lato"/>
                <a:ea typeface="Lato"/>
                <a:cs typeface="Lato"/>
                <a:sym typeface="Lato"/>
              </a:rPr>
              <a:t>A Graph Deep Learning Model for Station Ridership Prediction in Expanding Metro Networks</a:t>
            </a:r>
          </a:p>
          <a:p>
            <a:pPr algn="l" marL="690881" indent="-345440" lvl="1">
              <a:lnSpc>
                <a:spcPts val="4480"/>
              </a:lnSpc>
              <a:buFont typeface="Arial"/>
              <a:buChar char="•"/>
            </a:pPr>
            <a:r>
              <a:rPr lang="en-US" sz="3200" spc="76">
                <a:solidFill>
                  <a:srgbClr val="2B1D4F"/>
                </a:solidFill>
                <a:latin typeface="Lato"/>
                <a:ea typeface="Lato"/>
                <a:cs typeface="Lato"/>
                <a:sym typeface="Lato"/>
              </a:rPr>
              <a:t>Smart Route: A GIS-Based Solution for Mass Transit Design and Optimization</a:t>
            </a:r>
          </a:p>
          <a:p>
            <a:pPr algn="l" marL="690881" indent="-345440" lvl="1">
              <a:lnSpc>
                <a:spcPts val="4480"/>
              </a:lnSpc>
              <a:buFont typeface="Arial"/>
              <a:buChar char="•"/>
            </a:pPr>
            <a:r>
              <a:rPr lang="en-US" sz="3200" spc="76">
                <a:solidFill>
                  <a:srgbClr val="2B1D4F"/>
                </a:solidFill>
                <a:latin typeface="Lato"/>
                <a:ea typeface="Lato"/>
                <a:cs typeface="Lato"/>
                <a:sym typeface="Lato"/>
              </a:rPr>
              <a:t>Generative-AI based Map Representation and Localization</a:t>
            </a:r>
          </a:p>
          <a:p>
            <a:pPr algn="l" marL="690881" indent="-345440" lvl="1">
              <a:lnSpc>
                <a:spcPts val="4480"/>
              </a:lnSpc>
              <a:buFont typeface="Arial"/>
              <a:buChar char="•"/>
            </a:pPr>
            <a:r>
              <a:rPr lang="en-US" sz="3200" spc="76">
                <a:solidFill>
                  <a:srgbClr val="2B1D4F"/>
                </a:solidFill>
                <a:latin typeface="Lato"/>
                <a:ea typeface="Lato"/>
                <a:cs typeface="Lato"/>
                <a:sym typeface="Lato"/>
              </a:rPr>
              <a:t>Encryption Techniques for Privacy-Preserving CNN Models Performance and Practicality in Urban AI Applications</a:t>
            </a:r>
          </a:p>
          <a:p>
            <a:pPr algn="l" marL="690881" indent="-345440" lvl="1">
              <a:lnSpc>
                <a:spcPts val="4480"/>
              </a:lnSpc>
              <a:buFont typeface="Arial"/>
              <a:buChar char="•"/>
            </a:pPr>
            <a:r>
              <a:rPr lang="en-US" sz="3200" spc="76">
                <a:solidFill>
                  <a:srgbClr val="2B1D4F"/>
                </a:solidFill>
                <a:latin typeface="Lato"/>
                <a:ea typeface="Lato"/>
                <a:cs typeface="Lato"/>
                <a:sym typeface="Lato"/>
              </a:rPr>
              <a:t>SurfaceAI: Automated creation of cohesive road surface quality datasets based on open street-level</a:t>
            </a:r>
          </a:p>
        </p:txBody>
      </p:sp>
    </p:spTree>
  </p:cSld>
  <p:clrMapOvr>
    <a:masterClrMapping/>
  </p:clrMapOvr>
</p:sld>
</file>

<file path=ppt/slides/slide44.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61" y="661537"/>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AAAI 2025'S WORKSHOP ON AI FOR URBAN PLANNING</a:t>
            </a:r>
          </a:p>
        </p:txBody>
      </p:sp>
      <p:sp>
        <p:nvSpPr>
          <p:cNvPr name="TextBox 5" id="5"/>
          <p:cNvSpPr txBox="true"/>
          <p:nvPr/>
        </p:nvSpPr>
        <p:spPr>
          <a:xfrm rot="0">
            <a:off x="1028661" y="1970031"/>
            <a:ext cx="16230616" cy="7853045"/>
          </a:xfrm>
          <a:prstGeom prst="rect">
            <a:avLst/>
          </a:prstGeom>
        </p:spPr>
        <p:txBody>
          <a:bodyPr anchor="t" rtlCol="false" tIns="0" lIns="0" bIns="0" rIns="0">
            <a:spAutoFit/>
          </a:bodyPr>
          <a:lstStyle/>
          <a:p>
            <a:pPr algn="l">
              <a:lnSpc>
                <a:spcPts val="4480"/>
              </a:lnSpc>
            </a:pPr>
            <a:r>
              <a:rPr lang="en-US" sz="3200" spc="76">
                <a:solidFill>
                  <a:srgbClr val="2B1D4F"/>
                </a:solidFill>
                <a:latin typeface="Lato"/>
                <a:ea typeface="Lato"/>
                <a:cs typeface="Lato"/>
                <a:sym typeface="Lato"/>
              </a:rPr>
              <a:t>The 1st Workshop on AI for Urban Planning aims to bring together researchers, practitioners, and policymakers to explore innovative AI-driven solutions for the multifaceted challenges in urban planning.</a:t>
            </a:r>
          </a:p>
          <a:p>
            <a:pPr algn="l">
              <a:lnSpc>
                <a:spcPts val="4480"/>
              </a:lnSpc>
            </a:pPr>
          </a:p>
          <a:p>
            <a:pPr algn="l">
              <a:lnSpc>
                <a:spcPts val="4480"/>
              </a:lnSpc>
            </a:pPr>
            <a:r>
              <a:rPr lang="en-US" sz="3200" spc="76">
                <a:solidFill>
                  <a:srgbClr val="2B1D4F"/>
                </a:solidFill>
                <a:latin typeface="Lato"/>
                <a:ea typeface="Lato"/>
                <a:cs typeface="Lato"/>
                <a:sym typeface="Lato"/>
              </a:rPr>
              <a:t>Website - </a:t>
            </a:r>
            <a:r>
              <a:rPr lang="en-US" sz="3200" spc="76" u="sng">
                <a:solidFill>
                  <a:srgbClr val="2B1D4F"/>
                </a:solidFill>
                <a:latin typeface="Lato"/>
                <a:ea typeface="Lato"/>
                <a:cs typeface="Lato"/>
                <a:sym typeface="Lato"/>
                <a:hlinkClick r:id="rId3" tooltip="https://ai-for-urban-planning.github.io/AAAI25-workshop"/>
              </a:rPr>
              <a:t>https://ai-for-urban-planning.github.io/AAAI25-workshop</a:t>
            </a:r>
          </a:p>
          <a:p>
            <a:pPr algn="l">
              <a:lnSpc>
                <a:spcPts val="4480"/>
              </a:lnSpc>
            </a:pPr>
          </a:p>
          <a:p>
            <a:pPr algn="l">
              <a:lnSpc>
                <a:spcPts val="4480"/>
              </a:lnSpc>
            </a:pPr>
            <a:r>
              <a:rPr lang="en-US" sz="3200" spc="76">
                <a:solidFill>
                  <a:srgbClr val="2B1D4F"/>
                </a:solidFill>
                <a:latin typeface="Lato"/>
                <a:ea typeface="Lato"/>
                <a:cs typeface="Lato"/>
                <a:sym typeface="Lato"/>
              </a:rPr>
              <a:t>Selected Presentations:</a:t>
            </a:r>
          </a:p>
          <a:p>
            <a:pPr algn="l">
              <a:lnSpc>
                <a:spcPts val="4480"/>
              </a:lnSpc>
            </a:pPr>
          </a:p>
          <a:p>
            <a:pPr algn="l" marL="690881" indent="-345440" lvl="1">
              <a:lnSpc>
                <a:spcPts val="4480"/>
              </a:lnSpc>
              <a:buFont typeface="Arial"/>
              <a:buChar char="•"/>
            </a:pPr>
            <a:r>
              <a:rPr lang="en-US" sz="3200" spc="76" u="sng">
                <a:solidFill>
                  <a:srgbClr val="2B1D4F"/>
                </a:solidFill>
                <a:latin typeface="Lato"/>
                <a:ea typeface="Lato"/>
                <a:cs typeface="Lato"/>
                <a:sym typeface="Lato"/>
                <a:hlinkClick r:id="rId4" tooltip="https://ai-for-urban-planning.github.io/AAAI25-workshop/assets/slides/Ye-AAAI25.pdf"/>
              </a:rPr>
              <a:t>Integrating Human Dynamics into AI-Driven GeoDesign for Sustainable Urban Futures</a:t>
            </a:r>
          </a:p>
          <a:p>
            <a:pPr algn="l">
              <a:lnSpc>
                <a:spcPts val="4480"/>
              </a:lnSpc>
            </a:pPr>
          </a:p>
          <a:p>
            <a:pPr algn="l" marL="690881" indent="-345440" lvl="1">
              <a:lnSpc>
                <a:spcPts val="4480"/>
              </a:lnSpc>
              <a:buFont typeface="Arial"/>
              <a:buChar char="•"/>
            </a:pPr>
            <a:r>
              <a:rPr lang="en-US" sz="3200" spc="76" strike="noStrike" u="sng">
                <a:solidFill>
                  <a:srgbClr val="2B1D4F"/>
                </a:solidFill>
                <a:latin typeface="Lato"/>
                <a:ea typeface="Lato"/>
                <a:cs typeface="Lato"/>
                <a:sym typeface="Lato"/>
                <a:hlinkClick r:id="rId5" tooltip="https://ai-for-urban-planning.github.io/AAAI25-workshop/assets/slides/zhangm_austin.utexas.edu%20AI4UP2025ZhangMingEscooterSafetyTopicModeling.pdf"/>
              </a:rPr>
              <a:t>Mining E-scooter Safety Policies and Plans with GPT-4o and Latent Dirichlet Allocation (LDA) Topic Modeling</a:t>
            </a:r>
          </a:p>
          <a:p>
            <a:pPr algn="l">
              <a:lnSpc>
                <a:spcPts val="4480"/>
              </a:lnSpc>
            </a:pPr>
          </a:p>
        </p:txBody>
      </p:sp>
    </p:spTree>
  </p:cSld>
  <p:clrMapOvr>
    <a:masterClrMapping/>
  </p:clrMapOvr>
</p:sld>
</file>

<file path=ppt/slides/slide45.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61" y="661537"/>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AAAI 2025'S WORKSHOP ON AI FOR URBAN PLANNING</a:t>
            </a:r>
          </a:p>
        </p:txBody>
      </p:sp>
      <p:sp>
        <p:nvSpPr>
          <p:cNvPr name="TextBox 5" id="5"/>
          <p:cNvSpPr txBox="true"/>
          <p:nvPr/>
        </p:nvSpPr>
        <p:spPr>
          <a:xfrm rot="0">
            <a:off x="1028661" y="1970031"/>
            <a:ext cx="16230616" cy="6729095"/>
          </a:xfrm>
          <a:prstGeom prst="rect">
            <a:avLst/>
          </a:prstGeom>
        </p:spPr>
        <p:txBody>
          <a:bodyPr anchor="t" rtlCol="false" tIns="0" lIns="0" bIns="0" rIns="0">
            <a:spAutoFit/>
          </a:bodyPr>
          <a:lstStyle/>
          <a:p>
            <a:pPr algn="ctr">
              <a:lnSpc>
                <a:spcPts val="4480"/>
              </a:lnSpc>
            </a:pPr>
            <a:r>
              <a:rPr lang="en-US" sz="3200" spc="76" u="sng">
                <a:solidFill>
                  <a:srgbClr val="2B1D4F"/>
                </a:solidFill>
                <a:latin typeface="Lato"/>
                <a:ea typeface="Lato"/>
                <a:cs typeface="Lato"/>
                <a:sym typeface="Lato"/>
                <a:hlinkClick r:id="rId3" tooltip="https://ai-for-urban-planning.github.io/AAAI25-workshop/assets/slides/Ye-AAAI25.pdf"/>
              </a:rPr>
              <a:t>Integrating Human Dynamics into AI-Driven Urban Science for Symbiotic Futures</a:t>
            </a:r>
          </a:p>
          <a:p>
            <a:pPr algn="l">
              <a:lnSpc>
                <a:spcPts val="4480"/>
              </a:lnSpc>
            </a:pPr>
          </a:p>
          <a:p>
            <a:pPr algn="l">
              <a:lnSpc>
                <a:spcPts val="4480"/>
              </a:lnSpc>
            </a:pPr>
            <a:r>
              <a:rPr lang="en-US" sz="3200" spc="76">
                <a:solidFill>
                  <a:srgbClr val="2B1D4F"/>
                </a:solidFill>
                <a:latin typeface="Lato"/>
                <a:ea typeface="Lato"/>
                <a:cs typeface="Lato"/>
                <a:sym typeface="Lato"/>
              </a:rPr>
              <a:t>Applications of AI:</a:t>
            </a:r>
          </a:p>
          <a:p>
            <a:pPr algn="l" marL="690881" indent="-345440" lvl="1">
              <a:lnSpc>
                <a:spcPts val="4480"/>
              </a:lnSpc>
              <a:buFont typeface="Arial"/>
              <a:buChar char="•"/>
            </a:pPr>
            <a:r>
              <a:rPr lang="en-US" sz="3200" spc="76">
                <a:solidFill>
                  <a:srgbClr val="2B1D4F"/>
                </a:solidFill>
                <a:latin typeface="Lato"/>
                <a:ea typeface="Lato"/>
                <a:cs typeface="Lato"/>
                <a:sym typeface="Lato"/>
              </a:rPr>
              <a:t>Image detection of doors viewed from street. Triangulation to estimate elevation of the door. Data used to evaluate risk of flood damage.</a:t>
            </a:r>
          </a:p>
          <a:p>
            <a:pPr algn="l" marL="690881" indent="-345440" lvl="1">
              <a:lnSpc>
                <a:spcPts val="4480"/>
              </a:lnSpc>
              <a:buFont typeface="Arial"/>
              <a:buChar char="•"/>
            </a:pPr>
            <a:r>
              <a:rPr lang="en-US" sz="3200" spc="76">
                <a:solidFill>
                  <a:srgbClr val="2B1D4F"/>
                </a:solidFill>
                <a:latin typeface="Lato"/>
                <a:ea typeface="Lato"/>
                <a:cs typeface="Lato"/>
                <a:sym typeface="Lato"/>
              </a:rPr>
              <a:t>Combining multiple data sources like building footprints, LiDAR, property records, and street view images helps overcome individual dataset constraints</a:t>
            </a:r>
          </a:p>
          <a:p>
            <a:pPr algn="l" marL="690881" indent="-345440" lvl="1">
              <a:lnSpc>
                <a:spcPts val="4480"/>
              </a:lnSpc>
              <a:buFont typeface="Arial"/>
              <a:buChar char="•"/>
            </a:pPr>
            <a:r>
              <a:rPr lang="en-US" sz="3200" spc="76">
                <a:solidFill>
                  <a:srgbClr val="2B1D4F"/>
                </a:solidFill>
                <a:latin typeface="Lato"/>
                <a:ea typeface="Lato"/>
                <a:cs typeface="Lato"/>
                <a:sym typeface="Lato"/>
              </a:rPr>
              <a:t>Smart Phone APP to provide an effective way to collect the public's’ design demands and ideas - using AR to let the public view a proposed structure in place</a:t>
            </a:r>
          </a:p>
          <a:p>
            <a:pPr algn="l" marL="690881" indent="-345440" lvl="1">
              <a:lnSpc>
                <a:spcPts val="4480"/>
              </a:lnSpc>
              <a:buFont typeface="Arial"/>
              <a:buChar char="•"/>
            </a:pPr>
            <a:r>
              <a:rPr lang="en-US" sz="3200" spc="76" strike="noStrike">
                <a:solidFill>
                  <a:srgbClr val="2B1D4F"/>
                </a:solidFill>
                <a:latin typeface="Lato"/>
                <a:ea typeface="Lato"/>
                <a:cs typeface="Lato"/>
                <a:sym typeface="Lato"/>
              </a:rPr>
              <a:t>Demonstrate a workflow that efficiently generates detailed and visually coherent landscape designs, including natural parks, city plazas, and courtyard gardens</a:t>
            </a:r>
          </a:p>
          <a:p>
            <a:pPr algn="l">
              <a:lnSpc>
                <a:spcPts val="4480"/>
              </a:lnSpc>
            </a:pPr>
          </a:p>
        </p:txBody>
      </p:sp>
    </p:spTree>
  </p:cSld>
  <p:clrMapOvr>
    <a:masterClrMapping/>
  </p:clrMapOvr>
</p:sld>
</file>

<file path=ppt/slides/slide46.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684" y="1561920"/>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4" id="4"/>
          <p:cNvSpPr txBox="true"/>
          <p:nvPr/>
        </p:nvSpPr>
        <p:spPr>
          <a:xfrm rot="0">
            <a:off x="1028661" y="661537"/>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AVAILABLE PRODUCTS</a:t>
            </a:r>
          </a:p>
        </p:txBody>
      </p:sp>
      <p:sp>
        <p:nvSpPr>
          <p:cNvPr name="TextBox 5" id="5"/>
          <p:cNvSpPr txBox="true"/>
          <p:nvPr/>
        </p:nvSpPr>
        <p:spPr>
          <a:xfrm rot="0">
            <a:off x="1028661" y="1970031"/>
            <a:ext cx="16230616" cy="6167120"/>
          </a:xfrm>
          <a:prstGeom prst="rect">
            <a:avLst/>
          </a:prstGeom>
        </p:spPr>
        <p:txBody>
          <a:bodyPr anchor="t" rtlCol="false" tIns="0" lIns="0" bIns="0" rIns="0">
            <a:spAutoFit/>
          </a:bodyPr>
          <a:lstStyle/>
          <a:p>
            <a:pPr algn="l">
              <a:lnSpc>
                <a:spcPts val="4480"/>
              </a:lnSpc>
            </a:pPr>
            <a:r>
              <a:rPr lang="en-US" sz="3200" spc="76">
                <a:solidFill>
                  <a:srgbClr val="2B1D4F"/>
                </a:solidFill>
                <a:latin typeface="Lato"/>
                <a:ea typeface="Lato"/>
                <a:cs typeface="Lato"/>
                <a:sym typeface="Lato"/>
              </a:rPr>
              <a:t>Stanford University InVEST® is a suite of free, open-source software models used to map and value the goods and services from nature that sustain and fulfill human life.</a:t>
            </a:r>
          </a:p>
          <a:p>
            <a:pPr algn="l">
              <a:lnSpc>
                <a:spcPts val="4480"/>
              </a:lnSpc>
            </a:pPr>
            <a:r>
              <a:rPr lang="en-US" sz="3200" spc="76" u="sng">
                <a:solidFill>
                  <a:srgbClr val="2B1D4F"/>
                </a:solidFill>
                <a:latin typeface="Lato"/>
                <a:ea typeface="Lato"/>
                <a:cs typeface="Lato"/>
                <a:sym typeface="Lato"/>
                <a:hlinkClick r:id="rId3" tooltip="https://naturalcapitalproject.stanford.edu/software/invest"/>
              </a:rPr>
              <a:t>https://naturalcapitalproject.stanford.edu/software/invest</a:t>
            </a:r>
          </a:p>
          <a:p>
            <a:pPr algn="l">
              <a:lnSpc>
                <a:spcPts val="4480"/>
              </a:lnSpc>
            </a:pPr>
          </a:p>
          <a:p>
            <a:pPr algn="l">
              <a:lnSpc>
                <a:spcPts val="4480"/>
              </a:lnSpc>
            </a:pPr>
            <a:r>
              <a:rPr lang="en-US" sz="3200" spc="76">
                <a:solidFill>
                  <a:srgbClr val="2B1D4F"/>
                </a:solidFill>
                <a:latin typeface="Lato"/>
                <a:ea typeface="Lato"/>
                <a:cs typeface="Lato"/>
                <a:sym typeface="Lato"/>
              </a:rPr>
              <a:t>Autodesk Offerings</a:t>
            </a:r>
          </a:p>
          <a:p>
            <a:pPr algn="l">
              <a:lnSpc>
                <a:spcPts val="4480"/>
              </a:lnSpc>
            </a:pPr>
            <a:r>
              <a:rPr lang="en-US" sz="3200" spc="76" u="sng">
                <a:solidFill>
                  <a:srgbClr val="2B1D4F"/>
                </a:solidFill>
                <a:latin typeface="Lato"/>
                <a:ea typeface="Lato"/>
                <a:cs typeface="Lato"/>
                <a:sym typeface="Lato"/>
                <a:hlinkClick r:id="rId4" tooltip="https://www.autodesk.com/solutions/urban-design-planning"/>
              </a:rPr>
              <a:t>https://www.autodesk.com/solutions/urban-design-planning</a:t>
            </a:r>
          </a:p>
          <a:p>
            <a:pPr algn="l">
              <a:lnSpc>
                <a:spcPts val="4480"/>
              </a:lnSpc>
            </a:pPr>
            <a:r>
              <a:rPr lang="en-US" sz="3200" spc="76" u="sng">
                <a:solidFill>
                  <a:srgbClr val="2B1D4F"/>
                </a:solidFill>
                <a:latin typeface="Lato"/>
                <a:ea typeface="Lato"/>
                <a:cs typeface="Lato"/>
                <a:sym typeface="Lato"/>
                <a:hlinkClick r:id="rId5" tooltip="https://www.autodesk.com/eu/campaigns/spacemaker"/>
              </a:rPr>
              <a:t>https://www.autodesk.com/eu/campaigns/spacemaker</a:t>
            </a:r>
          </a:p>
          <a:p>
            <a:pPr algn="l">
              <a:lnSpc>
                <a:spcPts val="4480"/>
              </a:lnSpc>
            </a:pPr>
          </a:p>
          <a:p>
            <a:pPr algn="l">
              <a:lnSpc>
                <a:spcPts val="4480"/>
              </a:lnSpc>
            </a:pPr>
            <a:r>
              <a:rPr lang="en-US" sz="3200" spc="76" strike="noStrike">
                <a:solidFill>
                  <a:srgbClr val="2B1D4F"/>
                </a:solidFill>
                <a:latin typeface="Lato"/>
                <a:ea typeface="Lato"/>
                <a:cs typeface="Lato"/>
                <a:sym typeface="Lato"/>
              </a:rPr>
              <a:t>Simulation of Urban MObility</a:t>
            </a:r>
          </a:p>
          <a:p>
            <a:pPr algn="l">
              <a:lnSpc>
                <a:spcPts val="4480"/>
              </a:lnSpc>
            </a:pPr>
            <a:r>
              <a:rPr lang="en-US" sz="3200" spc="76" strike="noStrike" u="sng">
                <a:solidFill>
                  <a:srgbClr val="2B1D4F"/>
                </a:solidFill>
                <a:latin typeface="Lato"/>
                <a:ea typeface="Lato"/>
                <a:cs typeface="Lato"/>
                <a:sym typeface="Lato"/>
              </a:rPr>
              <a:t>https://eclipse.dev/sumo/</a:t>
            </a:r>
          </a:p>
          <a:p>
            <a:pPr algn="l">
              <a:lnSpc>
                <a:spcPts val="4480"/>
              </a:lnSpc>
            </a:pPr>
          </a:p>
        </p:txBody>
      </p:sp>
    </p:spTree>
  </p:cSld>
  <p:clrMapOvr>
    <a:masterClrMapping/>
  </p:clrMapOvr>
</p:sld>
</file>

<file path=ppt/slides/slide47.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AutoShape 2" id="2"/>
          <p:cNvSpPr/>
          <p:nvPr/>
        </p:nvSpPr>
        <p:spPr>
          <a:xfrm flipV="true">
            <a:off x="1028706" y="4514765"/>
            <a:ext cx="16230594" cy="38509"/>
          </a:xfrm>
          <a:prstGeom prst="line">
            <a:avLst/>
          </a:prstGeom>
          <a:ln cap="flat" w="9525">
            <a:solidFill>
              <a:srgbClr val="2B2C30"/>
            </a:solidFill>
            <a:prstDash val="solid"/>
            <a:headEnd type="none" len="sm" w="sm"/>
            <a:tailEnd type="none" len="sm" w="sm"/>
          </a:ln>
        </p:spPr>
      </p:sp>
      <p:sp>
        <p:nvSpPr>
          <p:cNvPr name="TextBox 3" id="3"/>
          <p:cNvSpPr txBox="true"/>
          <p:nvPr/>
        </p:nvSpPr>
        <p:spPr>
          <a:xfrm rot="0">
            <a:off x="850974" y="2322891"/>
            <a:ext cx="16408332" cy="2093608"/>
          </a:xfrm>
          <a:prstGeom prst="rect">
            <a:avLst/>
          </a:prstGeom>
        </p:spPr>
        <p:txBody>
          <a:bodyPr anchor="t" rtlCol="false" tIns="0" lIns="0" bIns="0" rIns="0">
            <a:spAutoFit/>
          </a:bodyPr>
          <a:lstStyle/>
          <a:p>
            <a:pPr algn="l">
              <a:lnSpc>
                <a:spcPts val="15250"/>
              </a:lnSpc>
            </a:pPr>
            <a:r>
              <a:rPr lang="en-US" sz="16758" spc="83">
                <a:solidFill>
                  <a:srgbClr val="2B1D4F"/>
                </a:solidFill>
                <a:latin typeface="Lato"/>
                <a:ea typeface="Lato"/>
                <a:cs typeface="Lato"/>
                <a:sym typeface="Lato"/>
              </a:rPr>
              <a:t>Questions?</a:t>
            </a:r>
          </a:p>
        </p:txBody>
      </p:sp>
      <p:sp>
        <p:nvSpPr>
          <p:cNvPr name="Freeform 4" id="4"/>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5" id="5"/>
          <p:cNvSpPr txBox="true"/>
          <p:nvPr/>
        </p:nvSpPr>
        <p:spPr>
          <a:xfrm rot="0">
            <a:off x="4941808" y="4776337"/>
            <a:ext cx="8404384" cy="648601"/>
          </a:xfrm>
          <a:prstGeom prst="rect">
            <a:avLst/>
          </a:prstGeom>
        </p:spPr>
        <p:txBody>
          <a:bodyPr anchor="t" rtlCol="false" tIns="0" lIns="0" bIns="0" rIns="0">
            <a:spAutoFit/>
          </a:bodyPr>
          <a:lstStyle/>
          <a:p>
            <a:pPr algn="ctr">
              <a:lnSpc>
                <a:spcPts val="5200"/>
              </a:lnSpc>
              <a:spcBef>
                <a:spcPct val="0"/>
              </a:spcBef>
            </a:pPr>
            <a:r>
              <a:rPr lang="en-US" b="true" sz="3714" spc="18">
                <a:solidFill>
                  <a:srgbClr val="000000"/>
                </a:solidFill>
                <a:latin typeface="Public Sans Bold"/>
                <a:ea typeface="Public Sans Bold"/>
                <a:cs typeface="Public Sans Bold"/>
                <a:sym typeface="Public Sans Bold"/>
              </a:rPr>
              <a:t>COMMENTS, OR CRIES OF HERESY?</a:t>
            </a:r>
          </a:p>
        </p:txBody>
      </p:sp>
      <p:sp>
        <p:nvSpPr>
          <p:cNvPr name="TextBox 6" id="6"/>
          <p:cNvSpPr txBox="true"/>
          <p:nvPr/>
        </p:nvSpPr>
        <p:spPr>
          <a:xfrm rot="0">
            <a:off x="448740" y="8121094"/>
            <a:ext cx="4079292" cy="1741170"/>
          </a:xfrm>
          <a:prstGeom prst="rect">
            <a:avLst/>
          </a:prstGeom>
        </p:spPr>
        <p:txBody>
          <a:bodyPr anchor="t" rtlCol="false" tIns="0" lIns="0" bIns="0" rIns="0">
            <a:spAutoFit/>
          </a:bodyPr>
          <a:lstStyle/>
          <a:p>
            <a:pPr algn="l">
              <a:lnSpc>
                <a:spcPts val="3450"/>
              </a:lnSpc>
            </a:pPr>
            <a:r>
              <a:rPr lang="en-US" sz="2300">
                <a:solidFill>
                  <a:srgbClr val="000000"/>
                </a:solidFill>
                <a:latin typeface="Public Sans"/>
                <a:ea typeface="Public Sans"/>
                <a:cs typeface="Public Sans"/>
                <a:sym typeface="Public Sans"/>
              </a:rPr>
              <a:t>J. Langley</a:t>
            </a:r>
          </a:p>
          <a:p>
            <a:pPr algn="l">
              <a:lnSpc>
                <a:spcPts val="3450"/>
              </a:lnSpc>
            </a:pPr>
            <a:r>
              <a:rPr lang="en-US" sz="2300">
                <a:solidFill>
                  <a:srgbClr val="000000"/>
                </a:solidFill>
                <a:latin typeface="Public Sans"/>
                <a:ea typeface="Public Sans"/>
                <a:cs typeface="Public Sans"/>
                <a:sym typeface="Public Sans"/>
              </a:rPr>
              <a:t>Founder, Huntsville AI</a:t>
            </a:r>
          </a:p>
          <a:p>
            <a:pPr algn="l">
              <a:lnSpc>
                <a:spcPts val="3450"/>
              </a:lnSpc>
            </a:pPr>
            <a:r>
              <a:rPr lang="en-US" sz="2300">
                <a:solidFill>
                  <a:srgbClr val="2B1D4F"/>
                </a:solidFill>
                <a:latin typeface="Public Sans"/>
                <a:ea typeface="Public Sans"/>
                <a:cs typeface="Public Sans"/>
                <a:sym typeface="Public Sans"/>
              </a:rPr>
              <a:t>CTO, CohesionForce, Inc</a:t>
            </a:r>
          </a:p>
          <a:p>
            <a:pPr algn="l">
              <a:lnSpc>
                <a:spcPts val="3450"/>
              </a:lnSpc>
            </a:pPr>
          </a:p>
        </p:txBody>
      </p:sp>
      <p:sp>
        <p:nvSpPr>
          <p:cNvPr name="TextBox 7" id="7"/>
          <p:cNvSpPr txBox="true"/>
          <p:nvPr/>
        </p:nvSpPr>
        <p:spPr>
          <a:xfrm rot="0">
            <a:off x="4528032" y="8121094"/>
            <a:ext cx="7862435" cy="1741170"/>
          </a:xfrm>
          <a:prstGeom prst="rect">
            <a:avLst/>
          </a:prstGeom>
        </p:spPr>
        <p:txBody>
          <a:bodyPr anchor="t" rtlCol="false" tIns="0" lIns="0" bIns="0" rIns="0">
            <a:spAutoFit/>
          </a:bodyPr>
          <a:lstStyle/>
          <a:p>
            <a:pPr algn="l">
              <a:lnSpc>
                <a:spcPts val="3450"/>
              </a:lnSpc>
            </a:pPr>
            <a:r>
              <a:rPr lang="en-US" sz="2300">
                <a:solidFill>
                  <a:srgbClr val="000000"/>
                </a:solidFill>
                <a:latin typeface="Public Sans"/>
                <a:ea typeface="Public Sans"/>
                <a:cs typeface="Public Sans"/>
                <a:sym typeface="Public Sans"/>
              </a:rPr>
              <a:t>Josh Phillips </a:t>
            </a:r>
          </a:p>
          <a:p>
            <a:pPr algn="l">
              <a:lnSpc>
                <a:spcPts val="3450"/>
              </a:lnSpc>
            </a:pPr>
            <a:r>
              <a:rPr lang="en-US" sz="2300">
                <a:solidFill>
                  <a:srgbClr val="000000"/>
                </a:solidFill>
                <a:latin typeface="Public Sans"/>
                <a:ea typeface="Public Sans"/>
                <a:cs typeface="Public Sans"/>
                <a:sym typeface="Public Sans"/>
              </a:rPr>
              <a:t>Data Group Working Lead, Open Model Initiative</a:t>
            </a:r>
          </a:p>
          <a:p>
            <a:pPr algn="l">
              <a:lnSpc>
                <a:spcPts val="3450"/>
              </a:lnSpc>
            </a:pPr>
            <a:r>
              <a:rPr lang="en-US" sz="2300">
                <a:solidFill>
                  <a:srgbClr val="2B1D4F"/>
                </a:solidFill>
                <a:latin typeface="Public Sans"/>
                <a:ea typeface="Public Sans"/>
                <a:cs typeface="Public Sans"/>
                <a:sym typeface="Public Sans"/>
              </a:rPr>
              <a:t>CDO, CohesionForce, Inc</a:t>
            </a:r>
          </a:p>
          <a:p>
            <a:pPr algn="l">
              <a:lnSpc>
                <a:spcPts val="345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29189" y="2385499"/>
            <a:ext cx="15979569" cy="546730"/>
          </a:xfrm>
          <a:prstGeom prst="rect">
            <a:avLst/>
          </a:prstGeom>
        </p:spPr>
        <p:txBody>
          <a:bodyPr anchor="t" rtlCol="false" tIns="0" lIns="0" bIns="0" rIns="0">
            <a:spAutoFit/>
          </a:bodyPr>
          <a:lstStyle/>
          <a:p>
            <a:pPr algn="l" marL="0" indent="0" lvl="0">
              <a:lnSpc>
                <a:spcPts val="4485"/>
              </a:lnSpc>
              <a:spcBef>
                <a:spcPct val="0"/>
              </a:spcBef>
            </a:pPr>
            <a:r>
              <a:rPr lang="en-US" sz="3450" spc="17">
                <a:solidFill>
                  <a:srgbClr val="2B1D4F"/>
                </a:solidFill>
                <a:latin typeface="Lato"/>
                <a:ea typeface="Lato"/>
                <a:cs typeface="Lato"/>
                <a:sym typeface="Lato"/>
              </a:rPr>
              <a:t>What is the first mention in writing of a “Thinking Machine”?</a:t>
            </a:r>
          </a:p>
        </p:txBody>
      </p:sp>
      <p:sp>
        <p:nvSpPr>
          <p:cNvPr name="TextBox 4" id="4"/>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POP QUIZ</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6" id="6"/>
          <p:cNvSpPr txBox="true"/>
          <p:nvPr/>
        </p:nvSpPr>
        <p:spPr>
          <a:xfrm rot="0">
            <a:off x="1029189" y="3456103"/>
            <a:ext cx="15979569" cy="4591951"/>
          </a:xfrm>
          <a:prstGeom prst="rect">
            <a:avLst/>
          </a:prstGeom>
        </p:spPr>
        <p:txBody>
          <a:bodyPr anchor="t" rtlCol="false" tIns="0" lIns="0" bIns="0" rIns="0">
            <a:spAutoFit/>
          </a:bodyPr>
          <a:lstStyle/>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1950 - </a:t>
            </a:r>
            <a:r>
              <a:rPr lang="en-US" b="true" sz="3714" spc="18" u="sng">
                <a:solidFill>
                  <a:srgbClr val="2B1D4F"/>
                </a:solidFill>
                <a:latin typeface="Public Sans Bold"/>
                <a:ea typeface="Public Sans Bold"/>
                <a:cs typeface="Public Sans Bold"/>
                <a:sym typeface="Public Sans Bold"/>
                <a:hlinkClick r:id="rId3" tooltip="https://courses.cs.umbc.edu/471/papers/turing.pdf"/>
              </a:rPr>
              <a:t>Computing Machinery and Intelligence</a:t>
            </a:r>
            <a:r>
              <a:rPr lang="en-US" b="true" sz="3714" spc="18">
                <a:solidFill>
                  <a:srgbClr val="2B1D4F"/>
                </a:solidFill>
                <a:latin typeface="Public Sans Bold"/>
                <a:ea typeface="Public Sans Bold"/>
                <a:cs typeface="Public Sans Bold"/>
                <a:sym typeface="Public Sans Bold"/>
              </a:rPr>
              <a:t>”, Alan Turing</a:t>
            </a:r>
          </a:p>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1945 - "</a:t>
            </a:r>
            <a:r>
              <a:rPr lang="en-US" b="true" sz="3714" spc="18" u="sng">
                <a:solidFill>
                  <a:srgbClr val="2B1D4F"/>
                </a:solidFill>
                <a:latin typeface="Public Sans Bold"/>
                <a:ea typeface="Public Sans Bold"/>
                <a:cs typeface="Public Sans Bold"/>
                <a:sym typeface="Public Sans Bold"/>
                <a:hlinkClick r:id="rId4" tooltip="https://en.wikipedia.org/wiki/As_We_May_Think"/>
              </a:rPr>
              <a:t>As We May Think</a:t>
            </a:r>
            <a:r>
              <a:rPr lang="en-US" b="true" sz="3714" spc="18">
                <a:solidFill>
                  <a:srgbClr val="2B1D4F"/>
                </a:solidFill>
                <a:latin typeface="Public Sans Bold"/>
                <a:ea typeface="Public Sans Bold"/>
                <a:cs typeface="Public Sans Bold"/>
                <a:sym typeface="Public Sans Bold"/>
              </a:rPr>
              <a:t>", Vannevar Bush</a:t>
            </a:r>
          </a:p>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1936 - “</a:t>
            </a:r>
            <a:r>
              <a:rPr lang="en-US" b="true" sz="3714" spc="18" u="sng">
                <a:solidFill>
                  <a:srgbClr val="2B1D4F"/>
                </a:solidFill>
                <a:latin typeface="Public Sans Bold"/>
                <a:ea typeface="Public Sans Bold"/>
                <a:cs typeface="Public Sans Bold"/>
                <a:sym typeface="Public Sans Bold"/>
                <a:hlinkClick r:id="rId5" tooltip="https://www.cs.virginia.edu/~robins/Turing_Paper_1936.pdf"/>
              </a:rPr>
              <a:t>On Computable Numbers, with an Application to the Entscheidungsproblem</a:t>
            </a:r>
            <a:r>
              <a:rPr lang="en-US" b="true" sz="3714" spc="18">
                <a:solidFill>
                  <a:srgbClr val="2B1D4F"/>
                </a:solidFill>
                <a:latin typeface="Public Sans Bold"/>
                <a:ea typeface="Public Sans Bold"/>
                <a:cs typeface="Public Sans Bold"/>
                <a:sym typeface="Public Sans Bold"/>
              </a:rPr>
              <a:t>”, Alan Turing</a:t>
            </a:r>
          </a:p>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1920 -  “</a:t>
            </a:r>
            <a:r>
              <a:rPr lang="en-US" b="true" sz="3714" spc="18" u="sng">
                <a:solidFill>
                  <a:srgbClr val="2B1D4F"/>
                </a:solidFill>
                <a:latin typeface="Public Sans Bold"/>
                <a:ea typeface="Public Sans Bold"/>
                <a:cs typeface="Public Sans Bold"/>
                <a:sym typeface="Public Sans Bold"/>
                <a:hlinkClick r:id="rId6" tooltip="https://gutenberg.org/files/59112/59112-h/59112-h.htm"/>
              </a:rPr>
              <a:t>R.U.R</a:t>
            </a:r>
            <a:r>
              <a:rPr lang="en-US" b="true" sz="3714" spc="18">
                <a:solidFill>
                  <a:srgbClr val="2B1D4F"/>
                </a:solidFill>
                <a:latin typeface="Public Sans Bold"/>
                <a:ea typeface="Public Sans Bold"/>
                <a:cs typeface="Public Sans Bold"/>
                <a:sym typeface="Public Sans Bold"/>
              </a:rPr>
              <a:t>”, Karel Capek (Rossum's Universal Robots)</a:t>
            </a:r>
          </a:p>
          <a:p>
            <a:pPr algn="l" marL="801964" indent="-400982" lvl="1">
              <a:lnSpc>
                <a:spcPts val="5200"/>
              </a:lnSpc>
              <a:buFont typeface="Arial"/>
              <a:buChar char="•"/>
            </a:pPr>
            <a:r>
              <a:rPr lang="en-US" b="true" sz="3714" spc="18">
                <a:solidFill>
                  <a:srgbClr val="2B1D4F"/>
                </a:solidFill>
                <a:latin typeface="Public Sans Bold"/>
                <a:ea typeface="Public Sans Bold"/>
                <a:cs typeface="Public Sans Bold"/>
                <a:sym typeface="Public Sans Bold"/>
              </a:rPr>
              <a:t>1863 - “</a:t>
            </a:r>
            <a:r>
              <a:rPr lang="en-US" b="true" sz="3714" spc="18" u="sng">
                <a:solidFill>
                  <a:srgbClr val="2B1D4F"/>
                </a:solidFill>
                <a:latin typeface="Public Sans Bold"/>
                <a:ea typeface="Public Sans Bold"/>
                <a:cs typeface="Public Sans Bold"/>
                <a:sym typeface="Public Sans Bold"/>
                <a:hlinkClick r:id="rId7" tooltip="https://mediarep.org/server/api/core/bitstreams/e0da505d-200c-43ab-be4b-6604a4df816f/content"/>
              </a:rPr>
              <a:t>Darwin Among the Machines</a:t>
            </a:r>
            <a:r>
              <a:rPr lang="en-US" b="true" sz="3714" spc="18">
                <a:solidFill>
                  <a:srgbClr val="2B1D4F"/>
                </a:solidFill>
                <a:latin typeface="Public Sans Bold"/>
                <a:ea typeface="Public Sans Bold"/>
                <a:cs typeface="Public Sans Bold"/>
                <a:sym typeface="Public Sans Bold"/>
              </a:rPr>
              <a:t>”, Samuel Butler</a:t>
            </a:r>
          </a:p>
          <a:p>
            <a:pPr algn="ctr">
              <a:lnSpc>
                <a:spcPts val="52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0" y="1074420"/>
            <a:ext cx="18288000" cy="8183880"/>
          </a:xfrm>
          <a:custGeom>
            <a:avLst/>
            <a:gdLst/>
            <a:ahLst/>
            <a:cxnLst/>
            <a:rect r="r" b="b" t="t" l="l"/>
            <a:pathLst>
              <a:path h="8183880" w="18288000">
                <a:moveTo>
                  <a:pt x="0" y="0"/>
                </a:moveTo>
                <a:lnTo>
                  <a:pt x="18288000" y="0"/>
                </a:lnTo>
                <a:lnTo>
                  <a:pt x="18288000" y="8183880"/>
                </a:lnTo>
                <a:lnTo>
                  <a:pt x="0" y="8183880"/>
                </a:lnTo>
                <a:lnTo>
                  <a:pt x="0" y="0"/>
                </a:lnTo>
                <a:close/>
              </a:path>
            </a:pathLst>
          </a:custGeom>
          <a:blipFill>
            <a:blip r:embed="rId2"/>
            <a:stretch>
              <a:fillRect l="0" t="0" r="0" b="0"/>
            </a:stretch>
          </a:blipFill>
        </p:spPr>
      </p:sp>
      <p:sp>
        <p:nvSpPr>
          <p:cNvPr name="Freeform 3" id="3"/>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3"/>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29189" y="2385499"/>
            <a:ext cx="15979569" cy="1108705"/>
          </a:xfrm>
          <a:prstGeom prst="rect">
            <a:avLst/>
          </a:prstGeom>
        </p:spPr>
        <p:txBody>
          <a:bodyPr anchor="t" rtlCol="false" tIns="0" lIns="0" bIns="0" rIns="0">
            <a:spAutoFit/>
          </a:bodyPr>
          <a:lstStyle/>
          <a:p>
            <a:pPr algn="l" marL="0" indent="0" lvl="0">
              <a:lnSpc>
                <a:spcPts val="4485"/>
              </a:lnSpc>
              <a:spcBef>
                <a:spcPct val="0"/>
              </a:spcBef>
            </a:pPr>
            <a:r>
              <a:rPr lang="en-US" sz="3450" spc="17" strike="noStrike" u="none">
                <a:solidFill>
                  <a:srgbClr val="2B1D4F"/>
                </a:solidFill>
                <a:latin typeface="Lato"/>
                <a:ea typeface="Lato"/>
                <a:cs typeface="Lato"/>
                <a:sym typeface="Lato"/>
                <a:hlinkClick r:id="rId3" tooltip="https://homepages.math.uic.edu/~lreyzin/papers/rosenblatt58.pdf"/>
              </a:rPr>
              <a:t>Alan Turing’s "</a:t>
            </a:r>
            <a:r>
              <a:rPr lang="en-US" sz="3450" spc="17" strike="noStrike" u="sng">
                <a:solidFill>
                  <a:srgbClr val="2B1D4F"/>
                </a:solidFill>
                <a:latin typeface="Lato"/>
                <a:ea typeface="Lato"/>
                <a:cs typeface="Lato"/>
                <a:sym typeface="Lato"/>
                <a:hlinkClick r:id="rId4" tooltip="https://homepages.math.uic.edu/~lreyzin/papers/rosenblatt58.pdf"/>
              </a:rPr>
              <a:t>Computing Machinery and Intelligence</a:t>
            </a:r>
            <a:r>
              <a:rPr lang="en-US" sz="3450" spc="17" strike="noStrike" u="none">
                <a:solidFill>
                  <a:srgbClr val="2B1D4F"/>
                </a:solidFill>
                <a:latin typeface="Lato"/>
                <a:ea typeface="Lato"/>
                <a:cs typeface="Lato"/>
                <a:sym typeface="Lato"/>
                <a:hlinkClick r:id="rId5" tooltip="https://homepages.math.uic.edu/~lreyzin/papers/rosenblatt58.pdf"/>
              </a:rPr>
              <a:t>," published in 1950 in the journal Mind.</a:t>
            </a:r>
          </a:p>
        </p:txBody>
      </p:sp>
      <p:sp>
        <p:nvSpPr>
          <p:cNvPr name="TextBox 4" id="4"/>
          <p:cNvSpPr txBox="true"/>
          <p:nvPr/>
        </p:nvSpPr>
        <p:spPr>
          <a:xfrm rot="0">
            <a:off x="1019664" y="3871228"/>
            <a:ext cx="15979569" cy="5604505"/>
          </a:xfrm>
          <a:prstGeom prst="rect">
            <a:avLst/>
          </a:prstGeom>
        </p:spPr>
        <p:txBody>
          <a:bodyPr anchor="t" rtlCol="false" tIns="0" lIns="0" bIns="0" rIns="0">
            <a:spAutoFit/>
          </a:bodyPr>
          <a:lstStyle/>
          <a:p>
            <a:pPr algn="l" marL="0" indent="0" lvl="0">
              <a:lnSpc>
                <a:spcPts val="4485"/>
              </a:lnSpc>
              <a:spcBef>
                <a:spcPct val="0"/>
              </a:spcBef>
            </a:pPr>
            <a:r>
              <a:rPr lang="en-US" sz="3450" spc="17" strike="noStrike">
                <a:solidFill>
                  <a:srgbClr val="2B1D4F"/>
                </a:solidFill>
                <a:latin typeface="Lato"/>
                <a:ea typeface="Lato"/>
                <a:cs typeface="Lato"/>
                <a:sym typeface="Lato"/>
              </a:rPr>
              <a:t>The Imitation Game (Turing Test):</a:t>
            </a:r>
          </a:p>
          <a:p>
            <a:pPr algn="l" marL="0" indent="0" lvl="0">
              <a:lnSpc>
                <a:spcPts val="4485"/>
              </a:lnSpc>
              <a:spcBef>
                <a:spcPct val="0"/>
              </a:spcBef>
            </a:pPr>
            <a:r>
              <a:rPr lang="en-US" sz="3450" spc="17" strike="noStrike">
                <a:solidFill>
                  <a:srgbClr val="2B1D4F"/>
                </a:solidFill>
                <a:latin typeface="Lato"/>
                <a:ea typeface="Lato"/>
                <a:cs typeface="Lato"/>
                <a:sym typeface="Lato"/>
              </a:rPr>
              <a:t>Turing proposed the "Imitation Game" (later known as the Turing Test) as a way to operationalize the question, "Can machines think?" The test involves a human evaluator engaging in a text-based conversation with a machine and another human, without knowing which is which. If the evaluator cannot reliably distinguish the machine from the human, the machine is said to exhibit intelligent behavior.</a:t>
            </a:r>
          </a:p>
          <a:p>
            <a:pPr algn="l" marL="0" indent="0" lvl="0">
              <a:lnSpc>
                <a:spcPts val="4485"/>
              </a:lnSpc>
              <a:spcBef>
                <a:spcPct val="0"/>
              </a:spcBef>
            </a:pPr>
          </a:p>
          <a:p>
            <a:pPr algn="l" marL="0" indent="0" lvl="0">
              <a:lnSpc>
                <a:spcPts val="4485"/>
              </a:lnSpc>
              <a:spcBef>
                <a:spcPct val="0"/>
              </a:spcBef>
            </a:pPr>
            <a:r>
              <a:rPr lang="en-US" sz="3450" spc="17" strike="noStrike">
                <a:solidFill>
                  <a:srgbClr val="2B1D4F"/>
                </a:solidFill>
                <a:latin typeface="Lato"/>
                <a:ea typeface="Lato"/>
                <a:cs typeface="Lato"/>
                <a:sym typeface="Lato"/>
              </a:rPr>
              <a:t>The Turing Test has been a central topic in debates about AI's capabilities and the nature of intelligence.</a:t>
            </a:r>
          </a:p>
        </p:txBody>
      </p:sp>
      <p:sp>
        <p:nvSpPr>
          <p:cNvPr name="TextBox 5" id="5"/>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b="true" sz="3714" spc="18">
                <a:solidFill>
                  <a:srgbClr val="2B1D4F"/>
                </a:solidFill>
                <a:latin typeface="Public Sans Bold"/>
                <a:ea typeface="Public Sans Bold"/>
                <a:cs typeface="Public Sans Bold"/>
                <a:sym typeface="Public Sans Bold"/>
              </a:rPr>
              <a:t>ALAN TURING (1950)</a:t>
            </a:r>
          </a:p>
        </p:txBody>
      </p:sp>
      <p:sp>
        <p:nvSpPr>
          <p:cNvPr name="AutoShape 6" id="6"/>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Freeform 2" id="2"/>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2"/>
            <a:stretch>
              <a:fillRect l="0" t="0" r="0" b="0"/>
            </a:stretch>
          </a:blipFill>
        </p:spPr>
      </p:sp>
      <p:sp>
        <p:nvSpPr>
          <p:cNvPr name="TextBox 3" id="3"/>
          <p:cNvSpPr txBox="true"/>
          <p:nvPr/>
        </p:nvSpPr>
        <p:spPr>
          <a:xfrm rot="0">
            <a:off x="1028700" y="2730041"/>
            <a:ext cx="15979569" cy="3356605"/>
          </a:xfrm>
          <a:prstGeom prst="rect">
            <a:avLst/>
          </a:prstGeom>
        </p:spPr>
        <p:txBody>
          <a:bodyPr anchor="t" rtlCol="false" tIns="0" lIns="0" bIns="0" rIns="0">
            <a:spAutoFit/>
          </a:bodyPr>
          <a:lstStyle/>
          <a:p>
            <a:pPr algn="l">
              <a:lnSpc>
                <a:spcPts val="4485"/>
              </a:lnSpc>
            </a:pPr>
            <a:r>
              <a:rPr lang="en-US" sz="3450" spc="17">
                <a:solidFill>
                  <a:srgbClr val="2B1D4F"/>
                </a:solidFill>
                <a:latin typeface="Lato"/>
                <a:ea typeface="Lato"/>
                <a:cs typeface="Lato"/>
                <a:sym typeface="Lato"/>
              </a:rPr>
              <a:t>The title "Father of Artificial Intelligence" is most commonly attributed to John McCarthy, an American computer scientist. He is credited with coining the term "Artificial Intelligence" in 1956 during the Dartmouth Conference, which is widely regarded as the founding event of AI as a field of study.</a:t>
            </a:r>
          </a:p>
          <a:p>
            <a:pPr algn="l">
              <a:lnSpc>
                <a:spcPts val="4485"/>
              </a:lnSpc>
            </a:pPr>
          </a:p>
          <a:p>
            <a:pPr algn="l" marL="0" indent="0" lvl="0">
              <a:lnSpc>
                <a:spcPts val="4485"/>
              </a:lnSpc>
              <a:spcBef>
                <a:spcPct val="0"/>
              </a:spcBef>
            </a:pPr>
            <a:r>
              <a:rPr lang="en-US" sz="3450" spc="17">
                <a:solidFill>
                  <a:srgbClr val="2B1D4F"/>
                </a:solidFill>
                <a:latin typeface="Lato"/>
                <a:ea typeface="Lato"/>
                <a:cs typeface="Lato"/>
                <a:sym typeface="Lato"/>
              </a:rPr>
              <a:t>We’ll run into Mr McCarthy again in a few slides :)</a:t>
            </a:r>
          </a:p>
        </p:txBody>
      </p:sp>
      <p:sp>
        <p:nvSpPr>
          <p:cNvPr name="TextBox 4" id="4"/>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strike="noStrike" u="none">
                <a:solidFill>
                  <a:srgbClr val="2B1D4F"/>
                </a:solidFill>
                <a:latin typeface="Public Sans Bold"/>
                <a:ea typeface="Public Sans Bold"/>
                <a:cs typeface="Public Sans Bold"/>
                <a:sym typeface="Public Sans Bold"/>
              </a:rPr>
              <a:t>JOHN MCCARTHY (1956)</a:t>
            </a:r>
          </a:p>
        </p:txBody>
      </p:sp>
      <p:sp>
        <p:nvSpPr>
          <p:cNvPr name="AutoShape 5" id="5"/>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BF3FF"/>
        </a:solidFill>
      </p:bgPr>
    </p:bg>
    <p:spTree>
      <p:nvGrpSpPr>
        <p:cNvPr id="1" name=""/>
        <p:cNvGrpSpPr/>
        <p:nvPr/>
      </p:nvGrpSpPr>
      <p:grpSpPr>
        <a:xfrm>
          <a:off x="0" y="0"/>
          <a:ext cx="0" cy="0"/>
          <a:chOff x="0" y="0"/>
          <a:chExt cx="0" cy="0"/>
        </a:xfrm>
      </p:grpSpPr>
      <p:sp>
        <p:nvSpPr>
          <p:cNvPr name="TextBox 2" id="2"/>
          <p:cNvSpPr txBox="true"/>
          <p:nvPr/>
        </p:nvSpPr>
        <p:spPr>
          <a:xfrm rot="0">
            <a:off x="1016407" y="2181545"/>
            <a:ext cx="16242893" cy="7290430"/>
          </a:xfrm>
          <a:prstGeom prst="rect">
            <a:avLst/>
          </a:prstGeom>
        </p:spPr>
        <p:txBody>
          <a:bodyPr anchor="t" rtlCol="false" tIns="0" lIns="0" bIns="0" rIns="0">
            <a:spAutoFit/>
          </a:bodyPr>
          <a:lstStyle/>
          <a:p>
            <a:pPr algn="l">
              <a:lnSpc>
                <a:spcPts val="4485"/>
              </a:lnSpc>
            </a:pPr>
            <a:r>
              <a:rPr lang="en-US" sz="3450" spc="17">
                <a:solidFill>
                  <a:srgbClr val="2B1D4F"/>
                </a:solidFill>
                <a:latin typeface="Lato"/>
                <a:ea typeface="Lato"/>
                <a:cs typeface="Lato"/>
                <a:sym typeface="Lato"/>
              </a:rPr>
              <a:t>The perceptron algorithm was invented in 1957 at the Cornell Aeronautical Laboratory by Frank Rosenblatt, funded by the United States Office of Naval Research.</a:t>
            </a:r>
          </a:p>
          <a:p>
            <a:pPr algn="l">
              <a:lnSpc>
                <a:spcPts val="4485"/>
              </a:lnSpc>
            </a:pPr>
          </a:p>
          <a:p>
            <a:pPr algn="l">
              <a:lnSpc>
                <a:spcPts val="4485"/>
              </a:lnSpc>
            </a:pPr>
            <a:r>
              <a:rPr lang="en-US" sz="3450" spc="17">
                <a:solidFill>
                  <a:srgbClr val="2B1D4F"/>
                </a:solidFill>
                <a:latin typeface="Lato"/>
                <a:ea typeface="Lato"/>
                <a:cs typeface="Lato"/>
                <a:sym typeface="Lato"/>
              </a:rPr>
              <a:t>The perceptron was intended to be a machine, rather than a program, and while its first implementation was in software for the IBM 704, it was subsequently implemented in custom-built hardware as the "Mark 1 perceptron". </a:t>
            </a:r>
          </a:p>
          <a:p>
            <a:pPr algn="l">
              <a:lnSpc>
                <a:spcPts val="4485"/>
              </a:lnSpc>
            </a:pPr>
          </a:p>
          <a:p>
            <a:pPr algn="l">
              <a:lnSpc>
                <a:spcPts val="4485"/>
              </a:lnSpc>
            </a:pPr>
            <a:r>
              <a:rPr lang="en-US" sz="3450" spc="17">
                <a:solidFill>
                  <a:srgbClr val="2B1D4F"/>
                </a:solidFill>
                <a:latin typeface="Lato"/>
                <a:ea typeface="Lato"/>
                <a:cs typeface="Lato"/>
                <a:sym typeface="Lato"/>
              </a:rPr>
              <a:t>This machine was designed for image recognition: it had an array of 400 photocells, randomly connected to the "neurons". Weights were encoded in potentiometers, and weight updates during learning were performed by electric motors.</a:t>
            </a:r>
          </a:p>
          <a:p>
            <a:pPr algn="l">
              <a:lnSpc>
                <a:spcPts val="4485"/>
              </a:lnSpc>
            </a:pPr>
          </a:p>
          <a:p>
            <a:pPr algn="l">
              <a:lnSpc>
                <a:spcPts val="4485"/>
              </a:lnSpc>
            </a:pPr>
            <a:r>
              <a:rPr lang="en-US" sz="3450" spc="17" u="sng">
                <a:solidFill>
                  <a:srgbClr val="2B1D4F"/>
                </a:solidFill>
                <a:latin typeface="Lato"/>
                <a:ea typeface="Lato"/>
                <a:cs typeface="Lato"/>
                <a:sym typeface="Lato"/>
                <a:hlinkClick r:id="rId2" tooltip="https://homepages.math.uic.edu/~lreyzin/papers/rosenblatt58.pdf"/>
              </a:rPr>
              <a:t>https://homepages.math.uic.edu/~lreyzin/papers/rosenblatt58.pdf</a:t>
            </a:r>
          </a:p>
        </p:txBody>
      </p:sp>
      <p:sp>
        <p:nvSpPr>
          <p:cNvPr name="TextBox 3" id="3"/>
          <p:cNvSpPr txBox="true"/>
          <p:nvPr/>
        </p:nvSpPr>
        <p:spPr>
          <a:xfrm rot="0">
            <a:off x="1006871" y="942975"/>
            <a:ext cx="16230600" cy="651099"/>
          </a:xfrm>
          <a:prstGeom prst="rect">
            <a:avLst/>
          </a:prstGeom>
        </p:spPr>
        <p:txBody>
          <a:bodyPr anchor="t" rtlCol="false" tIns="0" lIns="0" bIns="0" rIns="0">
            <a:spAutoFit/>
          </a:bodyPr>
          <a:lstStyle/>
          <a:p>
            <a:pPr algn="l" marL="0" indent="0" lvl="0">
              <a:lnSpc>
                <a:spcPts val="5200"/>
              </a:lnSpc>
              <a:spcBef>
                <a:spcPct val="0"/>
              </a:spcBef>
            </a:pPr>
            <a:r>
              <a:rPr lang="en-US" b="true" sz="3714" spc="18" strike="noStrike" u="none">
                <a:solidFill>
                  <a:srgbClr val="2B1D4F"/>
                </a:solidFill>
                <a:latin typeface="Public Sans Bold"/>
                <a:ea typeface="Public Sans Bold"/>
                <a:cs typeface="Public Sans Bold"/>
                <a:sym typeface="Public Sans Bold"/>
              </a:rPr>
              <a:t>ROSENBLATT’S PERCEPTRON (1958)</a:t>
            </a:r>
          </a:p>
        </p:txBody>
      </p:sp>
      <p:sp>
        <p:nvSpPr>
          <p:cNvPr name="AutoShape 4" id="4"/>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5" id="5"/>
          <p:cNvSpPr/>
          <p:nvPr/>
        </p:nvSpPr>
        <p:spPr>
          <a:xfrm flipH="false" flipV="false" rot="0">
            <a:off x="14995681" y="9258300"/>
            <a:ext cx="2910121" cy="812409"/>
          </a:xfrm>
          <a:custGeom>
            <a:avLst/>
            <a:gdLst/>
            <a:ahLst/>
            <a:cxnLst/>
            <a:rect r="r" b="b" t="t" l="l"/>
            <a:pathLst>
              <a:path h="812409" w="2910121">
                <a:moveTo>
                  <a:pt x="0" y="0"/>
                </a:moveTo>
                <a:lnTo>
                  <a:pt x="2910122" y="0"/>
                </a:lnTo>
                <a:lnTo>
                  <a:pt x="2910122" y="812409"/>
                </a:lnTo>
                <a:lnTo>
                  <a:pt x="0" y="812409"/>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DAGlgxct_sw</dc:identifier>
  <dcterms:modified xsi:type="dcterms:W3CDTF">2011-08-01T06:04:30Z</dcterms:modified>
  <cp:revision>1</cp:revision>
  <dc:title>American Planning Association</dc:title>
</cp:coreProperties>
</file>

<file path=docProps/thumbnail.jpeg>
</file>